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8" r:id="rId4"/>
    <p:sldId id="258" r:id="rId5"/>
    <p:sldId id="259" r:id="rId6"/>
    <p:sldId id="260" r:id="rId7"/>
    <p:sldId id="261" r:id="rId8"/>
    <p:sldId id="262" r:id="rId9"/>
    <p:sldId id="266" r:id="rId10"/>
    <p:sldId id="267" r:id="rId11"/>
    <p:sldId id="268" r:id="rId12"/>
    <p:sldId id="263" r:id="rId13"/>
    <p:sldId id="264" r:id="rId14"/>
    <p:sldId id="277" r:id="rId15"/>
    <p:sldId id="265" r:id="rId16"/>
    <p:sldId id="279" r:id="rId17"/>
    <p:sldId id="269" r:id="rId18"/>
    <p:sldId id="270" r:id="rId19"/>
    <p:sldId id="271" r:id="rId20"/>
    <p:sldId id="272" r:id="rId21"/>
    <p:sldId id="273" r:id="rId22"/>
    <p:sldId id="274" r:id="rId23"/>
    <p:sldId id="275" r:id="rId24"/>
    <p:sldId id="276"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DM Serif Display" pitchFamily="2" charset="0"/>
      <p:regular r:id="rId30"/>
    </p:embeddedFont>
    <p:embeddedFont>
      <p:font typeface="Montserrat" panose="00000500000000000000" pitchFamily="2" charset="0"/>
      <p:regular r:id="rId31"/>
      <p:bold r:id="rId32"/>
      <p:italic r:id="rId33"/>
      <p:boldItalic r:id="rId34"/>
    </p:embeddedFont>
    <p:embeddedFont>
      <p:font typeface="Montserrat Bold" panose="00000800000000000000"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7576914" y="8041931"/>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txBody>
            <a:bodyPr/>
            <a:lstStyle/>
            <a:p>
              <a:endParaRPr lang="en-CA"/>
            </a:p>
          </p:txBody>
        </p:sp>
      </p:grpSp>
      <p:sp>
        <p:nvSpPr>
          <p:cNvPr id="4" name="Freeform 4"/>
          <p:cNvSpPr/>
          <p:nvPr/>
        </p:nvSpPr>
        <p:spPr>
          <a:xfrm>
            <a:off x="8869397" y="797448"/>
            <a:ext cx="9173724" cy="8692103"/>
          </a:xfrm>
          <a:custGeom>
            <a:avLst/>
            <a:gdLst/>
            <a:ahLst/>
            <a:cxnLst/>
            <a:rect l="l" t="t" r="r" b="b"/>
            <a:pathLst>
              <a:path w="9173724" h="8692103">
                <a:moveTo>
                  <a:pt x="0" y="0"/>
                </a:moveTo>
                <a:lnTo>
                  <a:pt x="9173724" y="0"/>
                </a:lnTo>
                <a:lnTo>
                  <a:pt x="9173724" y="8692104"/>
                </a:lnTo>
                <a:lnTo>
                  <a:pt x="0" y="8692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5" name="Group 5"/>
          <p:cNvGrpSpPr/>
          <p:nvPr/>
        </p:nvGrpSpPr>
        <p:grpSpPr>
          <a:xfrm>
            <a:off x="-559445" y="3255730"/>
            <a:ext cx="2331359" cy="233135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txBody>
            <a:bodyPr/>
            <a:lstStyle/>
            <a:p>
              <a:endParaRPr lang="en-CA"/>
            </a:p>
          </p:txBody>
        </p:sp>
      </p:grpSp>
      <p:sp>
        <p:nvSpPr>
          <p:cNvPr id="7" name="Freeform 7"/>
          <p:cNvSpPr/>
          <p:nvPr/>
        </p:nvSpPr>
        <p:spPr>
          <a:xfrm>
            <a:off x="1028700" y="8607716"/>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a:off x="7576914" y="-49641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9" name="TextBox 9"/>
          <p:cNvSpPr txBox="1"/>
          <p:nvPr/>
        </p:nvSpPr>
        <p:spPr>
          <a:xfrm>
            <a:off x="606235" y="4341066"/>
            <a:ext cx="7840697" cy="2901621"/>
          </a:xfrm>
          <a:prstGeom prst="rect">
            <a:avLst/>
          </a:prstGeom>
        </p:spPr>
        <p:txBody>
          <a:bodyPr lIns="0" tIns="0" rIns="0" bIns="0" rtlCol="0" anchor="t">
            <a:spAutoFit/>
          </a:bodyPr>
          <a:lstStyle/>
          <a:p>
            <a:pPr algn="ctr">
              <a:lnSpc>
                <a:spcPts val="10933"/>
              </a:lnSpc>
            </a:pPr>
            <a:r>
              <a:rPr lang="en-US" sz="12713" spc="-559">
                <a:solidFill>
                  <a:srgbClr val="D55641"/>
                </a:solidFill>
                <a:latin typeface="DM Serif Display"/>
              </a:rPr>
              <a:t>YELP ANALYTICS</a:t>
            </a:r>
          </a:p>
        </p:txBody>
      </p:sp>
      <p:sp>
        <p:nvSpPr>
          <p:cNvPr id="10" name="TextBox 10"/>
          <p:cNvSpPr txBox="1"/>
          <p:nvPr/>
        </p:nvSpPr>
        <p:spPr>
          <a:xfrm>
            <a:off x="3534382" y="7147437"/>
            <a:ext cx="2594491" cy="861971"/>
          </a:xfrm>
          <a:prstGeom prst="rect">
            <a:avLst/>
          </a:prstGeom>
        </p:spPr>
        <p:txBody>
          <a:bodyPr lIns="0" tIns="0" rIns="0" bIns="0" rtlCol="0" anchor="t">
            <a:spAutoFit/>
          </a:bodyPr>
          <a:lstStyle/>
          <a:p>
            <a:pPr algn="ctr">
              <a:lnSpc>
                <a:spcPts val="7089"/>
              </a:lnSpc>
              <a:spcBef>
                <a:spcPct val="0"/>
              </a:spcBef>
            </a:pPr>
            <a:r>
              <a:rPr lang="en-US" sz="5064">
                <a:solidFill>
                  <a:srgbClr val="FFFFFF"/>
                </a:solidFill>
                <a:latin typeface="DM Serif Display"/>
              </a:rPr>
              <a:t>GROUP 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557708" y="1943100"/>
            <a:ext cx="15172582" cy="8168759"/>
          </a:xfrm>
          <a:custGeom>
            <a:avLst/>
            <a:gdLst/>
            <a:ahLst/>
            <a:cxnLst/>
            <a:rect l="l" t="t" r="r" b="b"/>
            <a:pathLst>
              <a:path w="13395588" h="7529007">
                <a:moveTo>
                  <a:pt x="0" y="0"/>
                </a:moveTo>
                <a:lnTo>
                  <a:pt x="13395588" y="0"/>
                </a:lnTo>
                <a:lnTo>
                  <a:pt x="13395588" y="7529008"/>
                </a:lnTo>
                <a:lnTo>
                  <a:pt x="0" y="7529008"/>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451531" y="515156"/>
            <a:ext cx="17384937" cy="2516644"/>
          </a:xfrm>
          <a:prstGeom prst="rect">
            <a:avLst/>
          </a:prstGeom>
        </p:spPr>
        <p:txBody>
          <a:bodyPr lIns="0" tIns="0" rIns="0" bIns="0" rtlCol="0" anchor="t">
            <a:spAutoFit/>
          </a:bodyPr>
          <a:lstStyle/>
          <a:p>
            <a:pPr>
              <a:lnSpc>
                <a:spcPts val="4927"/>
              </a:lnSpc>
            </a:pPr>
            <a:r>
              <a:rPr lang="en-US" sz="3519">
                <a:solidFill>
                  <a:srgbClr val="FFFFFF"/>
                </a:solidFill>
                <a:latin typeface="DM Serif Display"/>
              </a:rPr>
              <a:t> The average review count for businesses in each state, along with the highest average review count state-wise and the top 5 states with the highest average review counts.</a:t>
            </a:r>
          </a:p>
          <a:p>
            <a:pPr>
              <a:lnSpc>
                <a:spcPts val="4927"/>
              </a:lnSpc>
            </a:pPr>
            <a:endParaRPr lang="en-US" sz="3519">
              <a:solidFill>
                <a:srgbClr val="FFFFFF"/>
              </a:solidFill>
              <a:latin typeface="DM Serif Display"/>
            </a:endParaRPr>
          </a:p>
          <a:p>
            <a:pPr>
              <a:lnSpc>
                <a:spcPts val="5347"/>
              </a:lnSpc>
            </a:pPr>
            <a:endParaRPr lang="en-US" sz="3519">
              <a:solidFill>
                <a:srgbClr val="FFFFFF"/>
              </a:solidFill>
              <a:latin typeface="DM Serif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447800" y="1988586"/>
            <a:ext cx="15468600" cy="8184114"/>
          </a:xfrm>
          <a:custGeom>
            <a:avLst/>
            <a:gdLst/>
            <a:ahLst/>
            <a:cxnLst/>
            <a:rect l="l" t="t" r="r" b="b"/>
            <a:pathLst>
              <a:path w="13578532" h="7631831">
                <a:moveTo>
                  <a:pt x="0" y="0"/>
                </a:moveTo>
                <a:lnTo>
                  <a:pt x="13578532" y="0"/>
                </a:lnTo>
                <a:lnTo>
                  <a:pt x="13578532" y="7631831"/>
                </a:lnTo>
                <a:lnTo>
                  <a:pt x="0" y="7631831"/>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514350" y="524043"/>
            <a:ext cx="17773650" cy="1464543"/>
          </a:xfrm>
          <a:prstGeom prst="rect">
            <a:avLst/>
          </a:prstGeom>
        </p:spPr>
        <p:txBody>
          <a:bodyPr lIns="0" tIns="0" rIns="0" bIns="0" rtlCol="0" anchor="t">
            <a:spAutoFit/>
          </a:bodyPr>
          <a:lstStyle/>
          <a:p>
            <a:pPr>
              <a:lnSpc>
                <a:spcPts val="5902"/>
              </a:lnSpc>
              <a:spcBef>
                <a:spcPct val="0"/>
              </a:spcBef>
            </a:pPr>
            <a:r>
              <a:rPr lang="en-US" sz="4215">
                <a:solidFill>
                  <a:srgbClr val="FFFFFF"/>
                </a:solidFill>
                <a:latin typeface="DM Serif Display"/>
              </a:rPr>
              <a:t>The top 5 Business with most number of 5 Star rating with the total review.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754638" y="2125324"/>
            <a:ext cx="16847562" cy="10180975"/>
          </a:xfrm>
          <a:custGeom>
            <a:avLst/>
            <a:gdLst/>
            <a:ahLst/>
            <a:cxnLst/>
            <a:rect l="l" t="t" r="r" b="b"/>
            <a:pathLst>
              <a:path w="12898378" h="8101616">
                <a:moveTo>
                  <a:pt x="0" y="0"/>
                </a:moveTo>
                <a:lnTo>
                  <a:pt x="12898378" y="0"/>
                </a:lnTo>
                <a:lnTo>
                  <a:pt x="12898378" y="8101616"/>
                </a:lnTo>
                <a:lnTo>
                  <a:pt x="0" y="8101616"/>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754639" y="500719"/>
            <a:ext cx="15735866" cy="1624606"/>
          </a:xfrm>
          <a:prstGeom prst="rect">
            <a:avLst/>
          </a:prstGeom>
        </p:spPr>
        <p:txBody>
          <a:bodyPr lIns="0" tIns="0" rIns="0" bIns="0" rtlCol="0" anchor="t">
            <a:spAutoFit/>
          </a:bodyPr>
          <a:lstStyle/>
          <a:p>
            <a:pPr>
              <a:lnSpc>
                <a:spcPts val="6529"/>
              </a:lnSpc>
              <a:spcBef>
                <a:spcPct val="0"/>
              </a:spcBef>
            </a:pPr>
            <a:r>
              <a:rPr lang="en-US" sz="4664">
                <a:solidFill>
                  <a:srgbClr val="FFFFFF"/>
                </a:solidFill>
                <a:latin typeface="DM Serif Display"/>
              </a:rPr>
              <a:t>Top 20 categories with the most number of business and their review counts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304800" y="723900"/>
            <a:ext cx="17678400" cy="9296400"/>
          </a:xfrm>
          <a:custGeom>
            <a:avLst/>
            <a:gdLst/>
            <a:ahLst/>
            <a:cxnLst/>
            <a:rect l="l" t="t" r="r" b="b"/>
            <a:pathLst>
              <a:path w="13762291" h="6699798">
                <a:moveTo>
                  <a:pt x="0" y="0"/>
                </a:moveTo>
                <a:lnTo>
                  <a:pt x="13762291" y="0"/>
                </a:lnTo>
                <a:lnTo>
                  <a:pt x="13762291" y="6699798"/>
                </a:lnTo>
                <a:lnTo>
                  <a:pt x="0" y="6699798"/>
                </a:lnTo>
                <a:lnTo>
                  <a:pt x="0" y="0"/>
                </a:lnTo>
                <a:close/>
              </a:path>
            </a:pathLst>
          </a:custGeom>
          <a:blipFill>
            <a:blip r:embed="rId2"/>
            <a:stretch>
              <a:fillRect/>
            </a:stretch>
          </a:blipFill>
        </p:spPr>
        <p:txBody>
          <a:bodyPr/>
          <a:lstStyle/>
          <a:p>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3" name="Freeform 3"/>
          <p:cNvSpPr/>
          <p:nvPr/>
        </p:nvSpPr>
        <p:spPr>
          <a:xfrm>
            <a:off x="381000" y="1028700"/>
            <a:ext cx="17297400" cy="8915400"/>
          </a:xfrm>
          <a:custGeom>
            <a:avLst/>
            <a:gdLst/>
            <a:ahLst/>
            <a:cxnLst/>
            <a:rect l="l" t="t" r="r" b="b"/>
            <a:pathLst>
              <a:path w="13762291" h="6539616">
                <a:moveTo>
                  <a:pt x="0" y="0"/>
                </a:moveTo>
                <a:lnTo>
                  <a:pt x="13762291" y="0"/>
                </a:lnTo>
                <a:lnTo>
                  <a:pt x="13762291" y="6539616"/>
                </a:lnTo>
                <a:lnTo>
                  <a:pt x="0" y="6539616"/>
                </a:lnTo>
                <a:lnTo>
                  <a:pt x="0" y="0"/>
                </a:lnTo>
                <a:close/>
              </a:path>
            </a:pathLst>
          </a:custGeom>
          <a:blipFill>
            <a:blip r:embed="rId2"/>
            <a:stretch>
              <a:fillRect t="-916" b="-916"/>
            </a:stretch>
          </a:blipFill>
        </p:spPr>
        <p:txBody>
          <a:bodyPr/>
          <a:lstStyle/>
          <a:p>
            <a:endParaRPr lang="en-CA"/>
          </a:p>
        </p:txBody>
      </p:sp>
    </p:spTree>
    <p:extLst>
      <p:ext uri="{BB962C8B-B14F-4D97-AF65-F5344CB8AC3E}">
        <p14:creationId xmlns:p14="http://schemas.microsoft.com/office/powerpoint/2010/main" val="115122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752600" y="1611600"/>
            <a:ext cx="15011400" cy="8675400"/>
          </a:xfrm>
          <a:custGeom>
            <a:avLst/>
            <a:gdLst/>
            <a:ahLst/>
            <a:cxnLst/>
            <a:rect l="l" t="t" r="r" b="b"/>
            <a:pathLst>
              <a:path w="13330379" h="8372961">
                <a:moveTo>
                  <a:pt x="0" y="0"/>
                </a:moveTo>
                <a:lnTo>
                  <a:pt x="13330379" y="0"/>
                </a:lnTo>
                <a:lnTo>
                  <a:pt x="13330379" y="8372961"/>
                </a:lnTo>
                <a:lnTo>
                  <a:pt x="0" y="8372961"/>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1028700" y="550090"/>
            <a:ext cx="17411700" cy="788164"/>
          </a:xfrm>
          <a:prstGeom prst="rect">
            <a:avLst/>
          </a:prstGeom>
        </p:spPr>
        <p:txBody>
          <a:bodyPr wrap="square" lIns="0" tIns="0" rIns="0" bIns="0" rtlCol="0" anchor="t">
            <a:spAutoFit/>
          </a:bodyPr>
          <a:lstStyle/>
          <a:p>
            <a:pPr>
              <a:lnSpc>
                <a:spcPts val="7089"/>
              </a:lnSpc>
              <a:spcBef>
                <a:spcPct val="0"/>
              </a:spcBef>
            </a:pPr>
            <a:r>
              <a:rPr lang="en-US" sz="2800" dirty="0">
                <a:solidFill>
                  <a:srgbClr val="FFFFFF"/>
                </a:solidFill>
                <a:latin typeface="DM Serif Display"/>
              </a:rPr>
              <a:t>Map Reduce  job calculates the total review count per state for businesses that are marked as open.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9C7D5D2-B56F-165B-AD79-71D84704BAD3}"/>
              </a:ext>
            </a:extLst>
          </p:cNvPr>
          <p:cNvSpPr/>
          <p:nvPr/>
        </p:nvSpPr>
        <p:spPr>
          <a:xfrm>
            <a:off x="1" y="0"/>
            <a:ext cx="18288000" cy="10287000"/>
          </a:xfrm>
          <a:prstGeom prst="rect">
            <a:avLst/>
          </a:prstGeom>
          <a:solidFill>
            <a:srgbClr val="393F4B"/>
          </a:solidFill>
        </p:spPr>
        <p:txBody>
          <a:bodyPr/>
          <a:lstStyle/>
          <a:p>
            <a:endParaRPr lang="en-CA"/>
          </a:p>
        </p:txBody>
      </p:sp>
      <p:sp>
        <p:nvSpPr>
          <p:cNvPr id="3" name="Freeform 2">
            <a:extLst>
              <a:ext uri="{FF2B5EF4-FFF2-40B4-BE49-F238E27FC236}">
                <a16:creationId xmlns:a16="http://schemas.microsoft.com/office/drawing/2014/main" id="{B81E5C72-5A94-8E83-9842-6CA1A61D62C3}"/>
              </a:ext>
            </a:extLst>
          </p:cNvPr>
          <p:cNvSpPr/>
          <p:nvPr/>
        </p:nvSpPr>
        <p:spPr>
          <a:xfrm>
            <a:off x="9362921" y="2733194"/>
            <a:ext cx="8925079" cy="5213247"/>
          </a:xfrm>
          <a:custGeom>
            <a:avLst/>
            <a:gdLst/>
            <a:ahLst/>
            <a:cxnLst/>
            <a:rect l="l" t="t" r="r" b="b"/>
            <a:pathLst>
              <a:path w="8925079" h="5213247">
                <a:moveTo>
                  <a:pt x="0" y="0"/>
                </a:moveTo>
                <a:lnTo>
                  <a:pt x="8925079" y="0"/>
                </a:lnTo>
                <a:lnTo>
                  <a:pt x="8925079" y="5213248"/>
                </a:lnTo>
                <a:lnTo>
                  <a:pt x="0" y="5213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TextBox 3">
            <a:extLst>
              <a:ext uri="{FF2B5EF4-FFF2-40B4-BE49-F238E27FC236}">
                <a16:creationId xmlns:a16="http://schemas.microsoft.com/office/drawing/2014/main" id="{78402016-531B-B488-C62C-CFB3B45BF954}"/>
              </a:ext>
            </a:extLst>
          </p:cNvPr>
          <p:cNvSpPr txBox="1"/>
          <p:nvPr/>
        </p:nvSpPr>
        <p:spPr>
          <a:xfrm>
            <a:off x="647849" y="3192270"/>
            <a:ext cx="8106486" cy="2587631"/>
          </a:xfrm>
          <a:prstGeom prst="rect">
            <a:avLst/>
          </a:prstGeom>
        </p:spPr>
        <p:txBody>
          <a:bodyPr lIns="0" tIns="0" rIns="0" bIns="0" rtlCol="0" anchor="t">
            <a:spAutoFit/>
          </a:bodyPr>
          <a:lstStyle/>
          <a:p>
            <a:pPr algn="ctr">
              <a:lnSpc>
                <a:spcPts val="10280"/>
              </a:lnSpc>
            </a:pPr>
            <a:r>
              <a:rPr lang="en-US" sz="7343" dirty="0">
                <a:solidFill>
                  <a:srgbClr val="D55641"/>
                </a:solidFill>
                <a:latin typeface="DM Serif Display"/>
              </a:rPr>
              <a:t>Tableau Visualizations</a:t>
            </a:r>
          </a:p>
        </p:txBody>
      </p:sp>
      <p:sp>
        <p:nvSpPr>
          <p:cNvPr id="5" name="Freeform 4">
            <a:extLst>
              <a:ext uri="{FF2B5EF4-FFF2-40B4-BE49-F238E27FC236}">
                <a16:creationId xmlns:a16="http://schemas.microsoft.com/office/drawing/2014/main" id="{FB215B7C-5A37-BA03-EDAE-F730FF2601AA}"/>
              </a:ext>
            </a:extLst>
          </p:cNvPr>
          <p:cNvSpPr/>
          <p:nvPr/>
        </p:nvSpPr>
        <p:spPr>
          <a:xfrm>
            <a:off x="4009519" y="85401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5">
            <a:extLst>
              <a:ext uri="{FF2B5EF4-FFF2-40B4-BE49-F238E27FC236}">
                <a16:creationId xmlns:a16="http://schemas.microsoft.com/office/drawing/2014/main" id="{E8D4A86C-B0EA-6041-8937-72FF64BE5FE3}"/>
              </a:ext>
            </a:extLst>
          </p:cNvPr>
          <p:cNvSpPr/>
          <p:nvPr/>
        </p:nvSpPr>
        <p:spPr>
          <a:xfrm>
            <a:off x="15075544" y="-3105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extLst>
      <p:ext uri="{BB962C8B-B14F-4D97-AF65-F5344CB8AC3E}">
        <p14:creationId xmlns:p14="http://schemas.microsoft.com/office/powerpoint/2010/main" val="224583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7180988" cy="10287000"/>
          </a:xfrm>
          <a:prstGeom prst="rect">
            <a:avLst/>
          </a:prstGeom>
          <a:solidFill>
            <a:srgbClr val="393F4B"/>
          </a:solidFill>
        </p:spPr>
        <p:txBody>
          <a:bodyPr/>
          <a:lstStyle/>
          <a:p>
            <a:endParaRPr lang="en-CA"/>
          </a:p>
        </p:txBody>
      </p:sp>
      <p:sp>
        <p:nvSpPr>
          <p:cNvPr id="3" name="Freeform 3"/>
          <p:cNvSpPr/>
          <p:nvPr/>
        </p:nvSpPr>
        <p:spPr>
          <a:xfrm>
            <a:off x="174046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371600" y="1452941"/>
            <a:ext cx="15316200" cy="8077200"/>
          </a:xfrm>
          <a:custGeom>
            <a:avLst/>
            <a:gdLst/>
            <a:ahLst/>
            <a:cxnLst/>
            <a:rect l="l" t="t" r="r" b="b"/>
            <a:pathLst>
              <a:path w="13602241" h="8501401">
                <a:moveTo>
                  <a:pt x="0" y="0"/>
                </a:moveTo>
                <a:lnTo>
                  <a:pt x="13602241" y="0"/>
                </a:lnTo>
                <a:lnTo>
                  <a:pt x="13602241" y="8501401"/>
                </a:lnTo>
                <a:lnTo>
                  <a:pt x="0" y="8501401"/>
                </a:lnTo>
                <a:lnTo>
                  <a:pt x="0" y="0"/>
                </a:lnTo>
                <a:close/>
              </a:path>
            </a:pathLst>
          </a:custGeom>
          <a:blipFill>
            <a:blip r:embed="rId4"/>
            <a:stretch>
              <a:fillRect/>
            </a:stretch>
          </a:blipFill>
        </p:spPr>
        <p:txBody>
          <a:bodyPr/>
          <a:lstStyle/>
          <a:p>
            <a:endParaRPr lang="en-CA"/>
          </a:p>
        </p:txBody>
      </p:sp>
      <p:sp>
        <p:nvSpPr>
          <p:cNvPr id="5" name="TextBox 5"/>
          <p:cNvSpPr txBox="1"/>
          <p:nvPr/>
        </p:nvSpPr>
        <p:spPr>
          <a:xfrm>
            <a:off x="439746" y="508775"/>
            <a:ext cx="10928862" cy="642559"/>
          </a:xfrm>
          <a:prstGeom prst="rect">
            <a:avLst/>
          </a:prstGeom>
        </p:spPr>
        <p:txBody>
          <a:bodyPr lIns="0" tIns="0" rIns="0" bIns="0" rtlCol="0" anchor="t">
            <a:spAutoFit/>
          </a:bodyPr>
          <a:lstStyle/>
          <a:p>
            <a:pPr>
              <a:lnSpc>
                <a:spcPts val="4632"/>
              </a:lnSpc>
            </a:pPr>
            <a:r>
              <a:rPr lang="en-US" sz="5264">
                <a:solidFill>
                  <a:srgbClr val="FFFFFF"/>
                </a:solidFill>
                <a:latin typeface="DM Serif Display"/>
              </a:rPr>
              <a:t>Geographic Business Distribution</a:t>
            </a:r>
          </a:p>
        </p:txBody>
      </p:sp>
      <p:sp>
        <p:nvSpPr>
          <p:cNvPr id="6" name="TextBox 6"/>
          <p:cNvSpPr txBox="1"/>
          <p:nvPr/>
        </p:nvSpPr>
        <p:spPr>
          <a:xfrm>
            <a:off x="1783437" y="5327570"/>
            <a:ext cx="3888959" cy="2348590"/>
          </a:xfrm>
          <a:prstGeom prst="rect">
            <a:avLst/>
          </a:prstGeom>
        </p:spPr>
        <p:txBody>
          <a:bodyPr lIns="0" tIns="0" rIns="0" bIns="0" rtlCol="0" anchor="t">
            <a:spAutoFit/>
          </a:bodyPr>
          <a:lstStyle/>
          <a:p>
            <a:pPr>
              <a:lnSpc>
                <a:spcPts val="2325"/>
              </a:lnSpc>
            </a:pPr>
            <a:r>
              <a:rPr lang="en-US" sz="1660">
                <a:solidFill>
                  <a:srgbClr val="0F0E0C"/>
                </a:solidFill>
                <a:latin typeface="Montserrat Bold"/>
              </a:rPr>
              <a:t>The map visualizes the geographical distribution of businesses, helping us identify regions with high and low business concentrations. This insight aids in understanding the overall economic landscape and potential market opportunities.</a:t>
            </a:r>
          </a:p>
        </p:txBody>
      </p:sp>
      <p:sp>
        <p:nvSpPr>
          <p:cNvPr id="7" name="Freeform 7"/>
          <p:cNvSpPr/>
          <p:nvPr/>
        </p:nvSpPr>
        <p:spPr>
          <a:xfrm>
            <a:off x="-883396" y="9453682"/>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223103" y="1714500"/>
            <a:ext cx="8763439" cy="4936585"/>
          </a:xfrm>
          <a:custGeom>
            <a:avLst/>
            <a:gdLst/>
            <a:ahLst/>
            <a:cxnLst/>
            <a:rect l="l" t="t" r="r" b="b"/>
            <a:pathLst>
              <a:path w="8763439" h="4532813">
                <a:moveTo>
                  <a:pt x="0" y="0"/>
                </a:moveTo>
                <a:lnTo>
                  <a:pt x="8763439" y="0"/>
                </a:lnTo>
                <a:lnTo>
                  <a:pt x="8763439" y="4532814"/>
                </a:lnTo>
                <a:lnTo>
                  <a:pt x="0" y="4532814"/>
                </a:lnTo>
                <a:lnTo>
                  <a:pt x="0" y="0"/>
                </a:lnTo>
                <a:close/>
              </a:path>
            </a:pathLst>
          </a:custGeom>
          <a:blipFill>
            <a:blip r:embed="rId2"/>
            <a:stretch>
              <a:fillRect/>
            </a:stretch>
          </a:blipFill>
        </p:spPr>
        <p:txBody>
          <a:bodyPr/>
          <a:lstStyle/>
          <a:p>
            <a:endParaRPr lang="en-CA"/>
          </a:p>
        </p:txBody>
      </p:sp>
      <p:sp>
        <p:nvSpPr>
          <p:cNvPr id="3" name="Freeform 3"/>
          <p:cNvSpPr/>
          <p:nvPr/>
        </p:nvSpPr>
        <p:spPr>
          <a:xfrm>
            <a:off x="9220200" y="4838701"/>
            <a:ext cx="8863679" cy="5286444"/>
          </a:xfrm>
          <a:custGeom>
            <a:avLst/>
            <a:gdLst/>
            <a:ahLst/>
            <a:cxnLst/>
            <a:rect l="l" t="t" r="r" b="b"/>
            <a:pathLst>
              <a:path w="8939879" h="4630569">
                <a:moveTo>
                  <a:pt x="0" y="0"/>
                </a:moveTo>
                <a:lnTo>
                  <a:pt x="8939879" y="0"/>
                </a:lnTo>
                <a:lnTo>
                  <a:pt x="8939879" y="4630569"/>
                </a:lnTo>
                <a:lnTo>
                  <a:pt x="0" y="4630569"/>
                </a:lnTo>
                <a:lnTo>
                  <a:pt x="0" y="0"/>
                </a:lnTo>
                <a:close/>
              </a:path>
            </a:pathLst>
          </a:custGeom>
          <a:blipFill>
            <a:blip r:embed="rId3"/>
            <a:stretch>
              <a:fillRect/>
            </a:stretch>
          </a:blipFill>
        </p:spPr>
        <p:txBody>
          <a:bodyPr/>
          <a:lstStyle/>
          <a:p>
            <a:endParaRPr lang="en-CA"/>
          </a:p>
        </p:txBody>
      </p:sp>
      <p:sp>
        <p:nvSpPr>
          <p:cNvPr id="4" name="TextBox 4"/>
          <p:cNvSpPr txBox="1"/>
          <p:nvPr/>
        </p:nvSpPr>
        <p:spPr>
          <a:xfrm>
            <a:off x="486141" y="515447"/>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Rating Analysis through Color Gradient</a:t>
            </a:r>
          </a:p>
        </p:txBody>
      </p:sp>
      <p:sp>
        <p:nvSpPr>
          <p:cNvPr id="5" name="TextBox 5"/>
          <p:cNvSpPr txBox="1"/>
          <p:nvPr/>
        </p:nvSpPr>
        <p:spPr>
          <a:xfrm>
            <a:off x="9758184" y="2506823"/>
            <a:ext cx="7995849" cy="1442217"/>
          </a:xfrm>
          <a:prstGeom prst="rect">
            <a:avLst/>
          </a:prstGeom>
        </p:spPr>
        <p:txBody>
          <a:bodyPr lIns="0" tIns="0" rIns="0" bIns="0" rtlCol="0" anchor="t">
            <a:spAutoFit/>
          </a:bodyPr>
          <a:lstStyle/>
          <a:p>
            <a:pPr marL="597623" lvl="1" indent="-298811">
              <a:lnSpc>
                <a:spcPts val="3875"/>
              </a:lnSpc>
              <a:buFont typeface="Arial"/>
              <a:buChar char="•"/>
            </a:pPr>
            <a:r>
              <a:rPr lang="en-US" sz="2768">
                <a:solidFill>
                  <a:srgbClr val="FFFFFF"/>
                </a:solidFill>
                <a:latin typeface="Montserrat"/>
              </a:rPr>
              <a:t> By using color gradients for star ratings, you can quickly assess businesses' overall ratings. </a:t>
            </a:r>
          </a:p>
        </p:txBody>
      </p:sp>
      <p:sp>
        <p:nvSpPr>
          <p:cNvPr id="6" name="TextBox 6"/>
          <p:cNvSpPr txBox="1"/>
          <p:nvPr/>
        </p:nvSpPr>
        <p:spPr>
          <a:xfrm>
            <a:off x="223103" y="7521576"/>
            <a:ext cx="8763439" cy="1736724"/>
          </a:xfrm>
          <a:prstGeom prst="rect">
            <a:avLst/>
          </a:prstGeom>
        </p:spPr>
        <p:txBody>
          <a:bodyPr lIns="0" tIns="0" rIns="0" bIns="0" rtlCol="0" anchor="t">
            <a:spAutoFit/>
          </a:bodyPr>
          <a:lstStyle/>
          <a:p>
            <a:pPr marL="539754" lvl="1" indent="-269877">
              <a:lnSpc>
                <a:spcPts val="3500"/>
              </a:lnSpc>
              <a:buFont typeface="Arial"/>
              <a:buChar char="•"/>
            </a:pPr>
            <a:r>
              <a:rPr lang="en-US" sz="2500">
                <a:solidFill>
                  <a:srgbClr val="FFFFFF"/>
                </a:solidFill>
                <a:latin typeface="Montserrat"/>
              </a:rPr>
              <a:t>The color spectrum highlights exceptional and poorly rated businesses, allowing you to make informed decisions about where to dine, shop, or engage in services.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13109361" y="638728"/>
            <a:ext cx="4584613" cy="779945"/>
            <a:chOff x="0" y="0"/>
            <a:chExt cx="6112817" cy="1039926"/>
          </a:xfrm>
        </p:grpSpPr>
        <p:grpSp>
          <p:nvGrpSpPr>
            <p:cNvPr id="3" name="Group 3"/>
            <p:cNvGrpSpPr>
              <a:grpSpLocks noChangeAspect="1"/>
            </p:cNvGrpSpPr>
            <p:nvPr/>
          </p:nvGrpSpPr>
          <p:grpSpPr>
            <a:xfrm>
              <a:off x="0" y="0"/>
              <a:ext cx="6112817" cy="1039926"/>
              <a:chOff x="0" y="0"/>
              <a:chExt cx="13271500" cy="2257778"/>
            </a:xfrm>
          </p:grpSpPr>
          <p:sp>
            <p:nvSpPr>
              <p:cNvPr id="4" name="Freeform 4"/>
              <p:cNvSpPr/>
              <p:nvPr/>
            </p:nvSpPr>
            <p:spPr>
              <a:xfrm>
                <a:off x="12700" y="0"/>
                <a:ext cx="7912100" cy="2260600"/>
              </a:xfrm>
              <a:custGeom>
                <a:avLst/>
                <a:gdLst/>
                <a:ahLst/>
                <a:cxnLst/>
                <a:rect l="l" t="t" r="r" b="b"/>
                <a:pathLst>
                  <a:path w="7912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lnTo>
                      <a:pt x="812800" y="2260600"/>
                    </a:lnTo>
                    <a:cubicBezTo>
                      <a:pt x="736600" y="2260600"/>
                      <a:pt x="673100" y="2197100"/>
                      <a:pt x="673100" y="2120900"/>
                    </a:cubicBezTo>
                    <a:lnTo>
                      <a:pt x="647700" y="1625600"/>
                    </a:lnTo>
                    <a:lnTo>
                      <a:pt x="596900" y="1625600"/>
                    </a:lnTo>
                    <a:lnTo>
                      <a:pt x="571500" y="2120900"/>
                    </a:lnTo>
                    <a:cubicBezTo>
                      <a:pt x="571500" y="2197100"/>
                      <a:pt x="508000" y="2260600"/>
                      <a:pt x="431800" y="2260600"/>
                    </a:cubicBezTo>
                    <a:lnTo>
                      <a:pt x="431800" y="2260600"/>
                    </a:ln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14400"/>
                    </a:move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71700" y="914400"/>
                    </a:lnTo>
                    <a:lnTo>
                      <a:pt x="2362200" y="1574800"/>
                    </a:lnTo>
                    <a:cubicBezTo>
                      <a:pt x="2374900" y="1587500"/>
                      <a:pt x="2362200" y="1600200"/>
                      <a:pt x="2362200" y="1612900"/>
                    </a:cubicBezTo>
                    <a:cubicBezTo>
                      <a:pt x="2349500" y="1612900"/>
                      <a:pt x="2336800" y="1625600"/>
                      <a:pt x="2336800" y="1625600"/>
                    </a:cubicBezTo>
                    <a:lnTo>
                      <a:pt x="2235200" y="1625600"/>
                    </a:lnTo>
                    <a:lnTo>
                      <a:pt x="2184400" y="2222500"/>
                    </a:lnTo>
                    <a:cubicBezTo>
                      <a:pt x="2184400" y="2247900"/>
                      <a:pt x="2171700" y="2260600"/>
                      <a:pt x="2146300" y="2260600"/>
                    </a:cubicBezTo>
                    <a:cubicBezTo>
                      <a:pt x="2070100" y="2260600"/>
                      <a:pt x="2006600" y="2197100"/>
                      <a:pt x="2006600" y="2120900"/>
                    </a:cubicBezTo>
                    <a:lnTo>
                      <a:pt x="1981200" y="1625600"/>
                    </a:lnTo>
                    <a:lnTo>
                      <a:pt x="1930400" y="1625600"/>
                    </a:lnTo>
                    <a:lnTo>
                      <a:pt x="1905000" y="2120900"/>
                    </a:lnTo>
                    <a:cubicBezTo>
                      <a:pt x="1905000" y="2197100"/>
                      <a:pt x="1841500" y="2260600"/>
                      <a:pt x="1765300" y="2260600"/>
                    </a:cubicBezTo>
                    <a:cubicBezTo>
                      <a:pt x="1739900" y="2260600"/>
                      <a:pt x="1727200" y="2247900"/>
                      <a:pt x="1727200" y="2222500"/>
                    </a:cubicBezTo>
                    <a:lnTo>
                      <a:pt x="1676400" y="1625600"/>
                    </a:lnTo>
                    <a:lnTo>
                      <a:pt x="1574800" y="1625600"/>
                    </a:lnTo>
                    <a:cubicBezTo>
                      <a:pt x="1574800" y="1625600"/>
                      <a:pt x="1562100" y="1612900"/>
                      <a:pt x="1549400" y="1612900"/>
                    </a:cubicBezTo>
                    <a:cubicBezTo>
                      <a:pt x="1549400" y="1600200"/>
                      <a:pt x="1536700" y="1587500"/>
                      <a:pt x="1549400" y="1574800"/>
                    </a:cubicBezTo>
                    <a:lnTo>
                      <a:pt x="1739900" y="9144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14400"/>
                    </a:move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05200" y="914400"/>
                    </a:lnTo>
                    <a:lnTo>
                      <a:pt x="3695700" y="1574800"/>
                    </a:lnTo>
                    <a:cubicBezTo>
                      <a:pt x="3708400" y="1587500"/>
                      <a:pt x="3695700" y="1600200"/>
                      <a:pt x="3695700" y="1612900"/>
                    </a:cubicBezTo>
                    <a:cubicBezTo>
                      <a:pt x="3683000" y="1612900"/>
                      <a:pt x="3670300" y="1625600"/>
                      <a:pt x="3670300" y="1625600"/>
                    </a:cubicBezTo>
                    <a:lnTo>
                      <a:pt x="3568700" y="1625600"/>
                    </a:lnTo>
                    <a:lnTo>
                      <a:pt x="3517900" y="2222500"/>
                    </a:lnTo>
                    <a:cubicBezTo>
                      <a:pt x="3517900" y="2247900"/>
                      <a:pt x="3505200" y="2260600"/>
                      <a:pt x="3479800" y="2260600"/>
                    </a:cubicBezTo>
                    <a:cubicBezTo>
                      <a:pt x="3403600" y="2260600"/>
                      <a:pt x="3340100" y="2197100"/>
                      <a:pt x="3340100" y="2120900"/>
                    </a:cubicBezTo>
                    <a:lnTo>
                      <a:pt x="3314700" y="1625600"/>
                    </a:lnTo>
                    <a:lnTo>
                      <a:pt x="3263900" y="1625600"/>
                    </a:lnTo>
                    <a:lnTo>
                      <a:pt x="3238500" y="2120900"/>
                    </a:lnTo>
                    <a:cubicBezTo>
                      <a:pt x="3238500" y="2197100"/>
                      <a:pt x="3175000" y="2260600"/>
                      <a:pt x="3098800" y="2260600"/>
                    </a:cubicBezTo>
                    <a:cubicBezTo>
                      <a:pt x="3073400" y="2260600"/>
                      <a:pt x="3060700" y="2247900"/>
                      <a:pt x="3060700" y="2222500"/>
                    </a:cubicBezTo>
                    <a:lnTo>
                      <a:pt x="3009900" y="1625600"/>
                    </a:lnTo>
                    <a:lnTo>
                      <a:pt x="2908300" y="1625600"/>
                    </a:lnTo>
                    <a:cubicBezTo>
                      <a:pt x="2908300" y="1625600"/>
                      <a:pt x="2895600" y="1612900"/>
                      <a:pt x="2882900" y="1612900"/>
                    </a:cubicBezTo>
                    <a:cubicBezTo>
                      <a:pt x="2882900" y="1600200"/>
                      <a:pt x="2870200" y="1587500"/>
                      <a:pt x="2882900" y="1574800"/>
                    </a:cubicBezTo>
                    <a:lnTo>
                      <a:pt x="3073400" y="9144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14400"/>
                    </a:move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38700" y="914400"/>
                    </a:lnTo>
                    <a:lnTo>
                      <a:pt x="5029200" y="1574800"/>
                    </a:lnTo>
                    <a:cubicBezTo>
                      <a:pt x="5041900" y="1587500"/>
                      <a:pt x="5029200" y="1600200"/>
                      <a:pt x="5029200" y="1612900"/>
                    </a:cubicBezTo>
                    <a:cubicBezTo>
                      <a:pt x="5016500" y="1612900"/>
                      <a:pt x="5003800" y="1625600"/>
                      <a:pt x="5003800" y="1625600"/>
                    </a:cubicBezTo>
                    <a:lnTo>
                      <a:pt x="4902200" y="1625600"/>
                    </a:lnTo>
                    <a:lnTo>
                      <a:pt x="4851400" y="2222500"/>
                    </a:lnTo>
                    <a:cubicBezTo>
                      <a:pt x="4851400" y="2247900"/>
                      <a:pt x="4838700" y="2260600"/>
                      <a:pt x="4813300" y="2260600"/>
                    </a:cubicBezTo>
                    <a:cubicBezTo>
                      <a:pt x="4737100" y="2260600"/>
                      <a:pt x="4673600" y="2197100"/>
                      <a:pt x="4673600" y="2120900"/>
                    </a:cubicBezTo>
                    <a:lnTo>
                      <a:pt x="4648200" y="1625600"/>
                    </a:lnTo>
                    <a:lnTo>
                      <a:pt x="4597400" y="1625600"/>
                    </a:lnTo>
                    <a:lnTo>
                      <a:pt x="4572000" y="2120900"/>
                    </a:lnTo>
                    <a:cubicBezTo>
                      <a:pt x="4572000" y="2197100"/>
                      <a:pt x="4508500" y="2260600"/>
                      <a:pt x="4432300" y="2260600"/>
                    </a:cubicBezTo>
                    <a:cubicBezTo>
                      <a:pt x="4406900" y="2260600"/>
                      <a:pt x="4394200" y="2247900"/>
                      <a:pt x="4394200" y="2222500"/>
                    </a:cubicBezTo>
                    <a:lnTo>
                      <a:pt x="4343400" y="1625600"/>
                    </a:lnTo>
                    <a:lnTo>
                      <a:pt x="4241800" y="1625600"/>
                    </a:lnTo>
                    <a:cubicBezTo>
                      <a:pt x="4241800" y="1625600"/>
                      <a:pt x="4229100" y="1612900"/>
                      <a:pt x="4216400" y="1612900"/>
                    </a:cubicBezTo>
                    <a:cubicBezTo>
                      <a:pt x="4216400" y="1600200"/>
                      <a:pt x="4203700" y="1587500"/>
                      <a:pt x="4216400" y="1574800"/>
                    </a:cubicBezTo>
                    <a:lnTo>
                      <a:pt x="4406900" y="9144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14400"/>
                    </a:move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72200" y="914400"/>
                    </a:lnTo>
                    <a:lnTo>
                      <a:pt x="6362700" y="1574800"/>
                    </a:lnTo>
                    <a:cubicBezTo>
                      <a:pt x="6375400" y="1587500"/>
                      <a:pt x="6362700" y="1600200"/>
                      <a:pt x="6362700" y="1612900"/>
                    </a:cubicBezTo>
                    <a:cubicBezTo>
                      <a:pt x="6350000" y="1612900"/>
                      <a:pt x="6337300" y="1625600"/>
                      <a:pt x="6337300" y="1625600"/>
                    </a:cubicBezTo>
                    <a:lnTo>
                      <a:pt x="6235700" y="1625600"/>
                    </a:lnTo>
                    <a:lnTo>
                      <a:pt x="6184900" y="2222500"/>
                    </a:lnTo>
                    <a:cubicBezTo>
                      <a:pt x="6184900" y="2247900"/>
                      <a:pt x="6172200" y="2260600"/>
                      <a:pt x="6146800" y="2260600"/>
                    </a:cubicBezTo>
                    <a:cubicBezTo>
                      <a:pt x="6070600" y="2260600"/>
                      <a:pt x="6007100" y="2197100"/>
                      <a:pt x="6007100" y="2120900"/>
                    </a:cubicBezTo>
                    <a:lnTo>
                      <a:pt x="5981700" y="1625600"/>
                    </a:lnTo>
                    <a:lnTo>
                      <a:pt x="5930900" y="1625600"/>
                    </a:lnTo>
                    <a:lnTo>
                      <a:pt x="5905500" y="2120900"/>
                    </a:lnTo>
                    <a:cubicBezTo>
                      <a:pt x="5905500" y="2197100"/>
                      <a:pt x="5842000" y="2260600"/>
                      <a:pt x="5765800" y="2260600"/>
                    </a:cubicBezTo>
                    <a:cubicBezTo>
                      <a:pt x="5740400" y="2260600"/>
                      <a:pt x="5727700" y="2247900"/>
                      <a:pt x="5727700" y="2222500"/>
                    </a:cubicBezTo>
                    <a:lnTo>
                      <a:pt x="5676900" y="1625600"/>
                    </a:lnTo>
                    <a:lnTo>
                      <a:pt x="5575300" y="1625600"/>
                    </a:lnTo>
                    <a:cubicBezTo>
                      <a:pt x="5575300" y="1625600"/>
                      <a:pt x="5562600" y="1612900"/>
                      <a:pt x="5549900" y="1612900"/>
                    </a:cubicBezTo>
                    <a:cubicBezTo>
                      <a:pt x="5549900" y="1600200"/>
                      <a:pt x="5537200" y="1587500"/>
                      <a:pt x="5549900" y="1574800"/>
                    </a:cubicBezTo>
                    <a:lnTo>
                      <a:pt x="5740400" y="9144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14400"/>
                    </a:move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05700" y="914400"/>
                    </a:lnTo>
                    <a:lnTo>
                      <a:pt x="7696200" y="1574800"/>
                    </a:lnTo>
                    <a:cubicBezTo>
                      <a:pt x="7708900" y="1587500"/>
                      <a:pt x="7696200" y="1600200"/>
                      <a:pt x="7696200" y="1612900"/>
                    </a:cubicBezTo>
                    <a:cubicBezTo>
                      <a:pt x="7683500" y="1612900"/>
                      <a:pt x="7670800" y="1625600"/>
                      <a:pt x="7670800" y="1625600"/>
                    </a:cubicBezTo>
                    <a:lnTo>
                      <a:pt x="7569200" y="1625600"/>
                    </a:lnTo>
                    <a:lnTo>
                      <a:pt x="7518400" y="2222500"/>
                    </a:lnTo>
                    <a:cubicBezTo>
                      <a:pt x="7518400" y="2247900"/>
                      <a:pt x="7505700" y="2260600"/>
                      <a:pt x="7480300" y="2260600"/>
                    </a:cubicBezTo>
                    <a:cubicBezTo>
                      <a:pt x="7404100" y="2260600"/>
                      <a:pt x="7340600" y="2197100"/>
                      <a:pt x="7340600" y="2120900"/>
                    </a:cubicBezTo>
                    <a:lnTo>
                      <a:pt x="7315200" y="1625600"/>
                    </a:lnTo>
                    <a:lnTo>
                      <a:pt x="7264400" y="1625600"/>
                    </a:lnTo>
                    <a:lnTo>
                      <a:pt x="7239000" y="2120900"/>
                    </a:lnTo>
                    <a:cubicBezTo>
                      <a:pt x="7239000" y="2197100"/>
                      <a:pt x="7175500" y="2260600"/>
                      <a:pt x="7099300" y="2260600"/>
                    </a:cubicBezTo>
                    <a:cubicBezTo>
                      <a:pt x="7073900" y="2260600"/>
                      <a:pt x="7061200" y="2247900"/>
                      <a:pt x="7061200" y="2222500"/>
                    </a:cubicBezTo>
                    <a:lnTo>
                      <a:pt x="7010400" y="1625600"/>
                    </a:lnTo>
                    <a:lnTo>
                      <a:pt x="6908800" y="1625600"/>
                    </a:lnTo>
                    <a:cubicBezTo>
                      <a:pt x="6908800" y="1625600"/>
                      <a:pt x="6896100" y="1612900"/>
                      <a:pt x="6883400" y="1612900"/>
                    </a:cubicBezTo>
                    <a:cubicBezTo>
                      <a:pt x="6883400" y="1600200"/>
                      <a:pt x="6870700" y="1587500"/>
                      <a:pt x="6883400" y="1574800"/>
                    </a:cubicBezTo>
                    <a:lnTo>
                      <a:pt x="7073900" y="914400"/>
                    </a:lnTo>
                  </a:path>
                </a:pathLst>
              </a:custGeom>
              <a:solidFill>
                <a:srgbClr val="FA9885"/>
              </a:solidFill>
            </p:spPr>
            <p:txBody>
              <a:bodyPr/>
              <a:lstStyle/>
              <a:p>
                <a:endParaRPr lang="en-CA"/>
              </a:p>
            </p:txBody>
          </p:sp>
          <p:sp>
            <p:nvSpPr>
              <p:cNvPr id="5" name="Freeform 5"/>
              <p:cNvSpPr/>
              <p:nvPr/>
            </p:nvSpPr>
            <p:spPr>
              <a:xfrm>
                <a:off x="8013700" y="0"/>
                <a:ext cx="5245100" cy="2260600"/>
              </a:xfrm>
              <a:custGeom>
                <a:avLst/>
                <a:gdLst/>
                <a:ahLst/>
                <a:cxnLst/>
                <a:rect l="l" t="t" r="r" b="b"/>
                <a:pathLst>
                  <a:path w="5245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cubicBezTo>
                      <a:pt x="736600" y="2260600"/>
                      <a:pt x="673100" y="2197100"/>
                      <a:pt x="673100" y="2120900"/>
                    </a:cubicBezTo>
                    <a:lnTo>
                      <a:pt x="647700" y="1625600"/>
                    </a:lnTo>
                    <a:lnTo>
                      <a:pt x="596900" y="1625600"/>
                    </a:lnTo>
                    <a:lnTo>
                      <a:pt x="571500" y="2120900"/>
                    </a:lnTo>
                    <a:cubicBezTo>
                      <a:pt x="571500" y="2197100"/>
                      <a:pt x="508000" y="2260600"/>
                      <a:pt x="431800" y="2260600"/>
                    </a:cubicBez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14400"/>
                    </a:move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71700" y="914400"/>
                    </a:lnTo>
                    <a:lnTo>
                      <a:pt x="2362200" y="1574800"/>
                    </a:lnTo>
                    <a:cubicBezTo>
                      <a:pt x="2374900" y="1587500"/>
                      <a:pt x="2362200" y="1600200"/>
                      <a:pt x="2362200" y="1612900"/>
                    </a:cubicBezTo>
                    <a:cubicBezTo>
                      <a:pt x="2349500" y="1612900"/>
                      <a:pt x="2336800" y="1625600"/>
                      <a:pt x="2336800" y="1625600"/>
                    </a:cubicBezTo>
                    <a:lnTo>
                      <a:pt x="2235200" y="1625600"/>
                    </a:lnTo>
                    <a:lnTo>
                      <a:pt x="2184400" y="2222500"/>
                    </a:lnTo>
                    <a:cubicBezTo>
                      <a:pt x="2184400" y="2247900"/>
                      <a:pt x="2171700" y="2260600"/>
                      <a:pt x="2146300" y="2260600"/>
                    </a:cubicBezTo>
                    <a:cubicBezTo>
                      <a:pt x="2070100" y="2260600"/>
                      <a:pt x="2006600" y="2197100"/>
                      <a:pt x="2006600" y="2120900"/>
                    </a:cubicBezTo>
                    <a:lnTo>
                      <a:pt x="1981200" y="1625600"/>
                    </a:lnTo>
                    <a:lnTo>
                      <a:pt x="1930400" y="1625600"/>
                    </a:lnTo>
                    <a:lnTo>
                      <a:pt x="1905000" y="2120900"/>
                    </a:lnTo>
                    <a:cubicBezTo>
                      <a:pt x="1905000" y="2197100"/>
                      <a:pt x="1841500" y="2260600"/>
                      <a:pt x="1765300" y="2260600"/>
                    </a:cubicBezTo>
                    <a:cubicBezTo>
                      <a:pt x="1739900" y="2260600"/>
                      <a:pt x="1727200" y="2247900"/>
                      <a:pt x="1727200" y="2222500"/>
                    </a:cubicBezTo>
                    <a:lnTo>
                      <a:pt x="1676400" y="1625600"/>
                    </a:lnTo>
                    <a:lnTo>
                      <a:pt x="1574800" y="1625600"/>
                    </a:lnTo>
                    <a:cubicBezTo>
                      <a:pt x="1574800" y="1625600"/>
                      <a:pt x="1562100" y="1612900"/>
                      <a:pt x="1549400" y="1612900"/>
                    </a:cubicBezTo>
                    <a:cubicBezTo>
                      <a:pt x="1549400" y="1600200"/>
                      <a:pt x="1536700" y="1587500"/>
                      <a:pt x="1549400" y="1574800"/>
                    </a:cubicBezTo>
                    <a:lnTo>
                      <a:pt x="1739900" y="9144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14400"/>
                    </a:move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05200" y="914400"/>
                    </a:lnTo>
                    <a:lnTo>
                      <a:pt x="3695700" y="1574800"/>
                    </a:lnTo>
                    <a:cubicBezTo>
                      <a:pt x="3708400" y="1587500"/>
                      <a:pt x="3695700" y="1600200"/>
                      <a:pt x="3695700" y="1612900"/>
                    </a:cubicBezTo>
                    <a:cubicBezTo>
                      <a:pt x="3683000" y="1612900"/>
                      <a:pt x="3670300" y="1625600"/>
                      <a:pt x="3670300" y="1625600"/>
                    </a:cubicBezTo>
                    <a:lnTo>
                      <a:pt x="3568700" y="1625600"/>
                    </a:lnTo>
                    <a:lnTo>
                      <a:pt x="3517900" y="2222500"/>
                    </a:lnTo>
                    <a:cubicBezTo>
                      <a:pt x="3517900" y="2247900"/>
                      <a:pt x="3505200" y="2260600"/>
                      <a:pt x="3479800" y="2260600"/>
                    </a:cubicBezTo>
                    <a:cubicBezTo>
                      <a:pt x="3403600" y="2260600"/>
                      <a:pt x="3340100" y="2197100"/>
                      <a:pt x="3340100" y="2120900"/>
                    </a:cubicBezTo>
                    <a:lnTo>
                      <a:pt x="3314700" y="1625600"/>
                    </a:lnTo>
                    <a:lnTo>
                      <a:pt x="3263900" y="1625600"/>
                    </a:lnTo>
                    <a:lnTo>
                      <a:pt x="3238500" y="2120900"/>
                    </a:lnTo>
                    <a:cubicBezTo>
                      <a:pt x="3238500" y="2197100"/>
                      <a:pt x="3175000" y="2260600"/>
                      <a:pt x="3098800" y="2260600"/>
                    </a:cubicBezTo>
                    <a:cubicBezTo>
                      <a:pt x="3073400" y="2260600"/>
                      <a:pt x="3060700" y="2247900"/>
                      <a:pt x="3060700" y="2222500"/>
                    </a:cubicBezTo>
                    <a:lnTo>
                      <a:pt x="3009900" y="1625600"/>
                    </a:lnTo>
                    <a:lnTo>
                      <a:pt x="2908300" y="1625600"/>
                    </a:lnTo>
                    <a:cubicBezTo>
                      <a:pt x="2908300" y="1625600"/>
                      <a:pt x="2895600" y="1612900"/>
                      <a:pt x="2882900" y="1612900"/>
                    </a:cubicBezTo>
                    <a:cubicBezTo>
                      <a:pt x="2882900" y="1600200"/>
                      <a:pt x="2870200" y="1587500"/>
                      <a:pt x="2882900" y="1574800"/>
                    </a:cubicBezTo>
                    <a:lnTo>
                      <a:pt x="3073400" y="9144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14400"/>
                    </a:move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38700" y="914400"/>
                    </a:lnTo>
                    <a:lnTo>
                      <a:pt x="5029200" y="1574800"/>
                    </a:lnTo>
                    <a:cubicBezTo>
                      <a:pt x="5041900" y="1587500"/>
                      <a:pt x="5029200" y="1600200"/>
                      <a:pt x="5029200" y="1612900"/>
                    </a:cubicBezTo>
                    <a:cubicBezTo>
                      <a:pt x="5016500" y="1612900"/>
                      <a:pt x="5003800" y="1625600"/>
                      <a:pt x="5003800" y="1625600"/>
                    </a:cubicBezTo>
                    <a:lnTo>
                      <a:pt x="4902200" y="1625600"/>
                    </a:lnTo>
                    <a:lnTo>
                      <a:pt x="4851400" y="2222500"/>
                    </a:lnTo>
                    <a:cubicBezTo>
                      <a:pt x="4851400" y="2247900"/>
                      <a:pt x="4838700" y="2260600"/>
                      <a:pt x="4813300" y="2260600"/>
                    </a:cubicBezTo>
                    <a:cubicBezTo>
                      <a:pt x="4737100" y="2260600"/>
                      <a:pt x="4673600" y="2197100"/>
                      <a:pt x="4673600" y="2120900"/>
                    </a:cubicBezTo>
                    <a:lnTo>
                      <a:pt x="4648200" y="1625600"/>
                    </a:lnTo>
                    <a:lnTo>
                      <a:pt x="4597400" y="1625600"/>
                    </a:lnTo>
                    <a:lnTo>
                      <a:pt x="4572000" y="2120900"/>
                    </a:lnTo>
                    <a:cubicBezTo>
                      <a:pt x="4572000" y="2197100"/>
                      <a:pt x="4508500" y="2260600"/>
                      <a:pt x="4432300" y="2260600"/>
                    </a:cubicBezTo>
                    <a:cubicBezTo>
                      <a:pt x="4406900" y="2260600"/>
                      <a:pt x="4394200" y="2247900"/>
                      <a:pt x="4394200" y="2222500"/>
                    </a:cubicBezTo>
                    <a:lnTo>
                      <a:pt x="4343400" y="1625600"/>
                    </a:lnTo>
                    <a:lnTo>
                      <a:pt x="4241800" y="1625600"/>
                    </a:lnTo>
                    <a:cubicBezTo>
                      <a:pt x="4241800" y="1625600"/>
                      <a:pt x="4229100" y="1612900"/>
                      <a:pt x="4216400" y="1612900"/>
                    </a:cubicBezTo>
                    <a:cubicBezTo>
                      <a:pt x="4216400" y="1600200"/>
                      <a:pt x="4203700" y="1587500"/>
                      <a:pt x="4216400" y="1574800"/>
                    </a:cubicBezTo>
                    <a:lnTo>
                      <a:pt x="4406900" y="914400"/>
                    </a:lnTo>
                  </a:path>
                </a:pathLst>
              </a:custGeom>
              <a:solidFill>
                <a:srgbClr val="C4223D"/>
              </a:solidFill>
            </p:spPr>
            <p:txBody>
              <a:bodyPr/>
              <a:lstStyle/>
              <a:p>
                <a:endParaRPr lang="en-CA"/>
              </a:p>
            </p:txBody>
          </p:sp>
        </p:grpSp>
      </p:grpSp>
      <p:sp>
        <p:nvSpPr>
          <p:cNvPr id="6" name="Freeform 6"/>
          <p:cNvSpPr/>
          <p:nvPr/>
        </p:nvSpPr>
        <p:spPr>
          <a:xfrm>
            <a:off x="1370996" y="1638300"/>
            <a:ext cx="13109361" cy="8349323"/>
          </a:xfrm>
          <a:custGeom>
            <a:avLst/>
            <a:gdLst/>
            <a:ahLst/>
            <a:cxnLst/>
            <a:rect l="l" t="t" r="r" b="b"/>
            <a:pathLst>
              <a:path w="13109361" h="8349323">
                <a:moveTo>
                  <a:pt x="0" y="0"/>
                </a:moveTo>
                <a:lnTo>
                  <a:pt x="13109361" y="0"/>
                </a:lnTo>
                <a:lnTo>
                  <a:pt x="13109361" y="8349323"/>
                </a:lnTo>
                <a:lnTo>
                  <a:pt x="0" y="8349323"/>
                </a:lnTo>
                <a:lnTo>
                  <a:pt x="0" y="0"/>
                </a:lnTo>
                <a:close/>
              </a:path>
            </a:pathLst>
          </a:custGeom>
          <a:blipFill>
            <a:blip r:embed="rId2"/>
            <a:stretch>
              <a:fillRect/>
            </a:stretch>
          </a:blipFill>
        </p:spPr>
        <p:txBody>
          <a:bodyPr/>
          <a:lstStyle/>
          <a:p>
            <a:endParaRPr lang="en-CA"/>
          </a:p>
        </p:txBody>
      </p:sp>
      <p:sp>
        <p:nvSpPr>
          <p:cNvPr id="7" name="TextBox 7"/>
          <p:cNvSpPr txBox="1"/>
          <p:nvPr/>
        </p:nvSpPr>
        <p:spPr>
          <a:xfrm>
            <a:off x="215950" y="556701"/>
            <a:ext cx="7305964"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Top Business Categories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grpSp>
        <p:nvGrpSpPr>
          <p:cNvPr id="2" name="Group 2"/>
          <p:cNvGrpSpPr/>
          <p:nvPr/>
        </p:nvGrpSpPr>
        <p:grpSpPr>
          <a:xfrm>
            <a:off x="-2076421" y="8274287"/>
            <a:ext cx="11372118" cy="524637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txBody>
            <a:bodyPr/>
            <a:lstStyle/>
            <a:p>
              <a:endParaRPr lang="en-CA"/>
            </a:p>
          </p:txBody>
        </p:sp>
      </p:grpSp>
      <p:sp>
        <p:nvSpPr>
          <p:cNvPr id="4" name="Freeform 4"/>
          <p:cNvSpPr/>
          <p:nvPr/>
        </p:nvSpPr>
        <p:spPr>
          <a:xfrm>
            <a:off x="782934" y="2226802"/>
            <a:ext cx="8061590" cy="7031498"/>
          </a:xfrm>
          <a:custGeom>
            <a:avLst/>
            <a:gdLst/>
            <a:ahLst/>
            <a:cxnLst/>
            <a:rect l="l" t="t" r="r" b="b"/>
            <a:pathLst>
              <a:path w="8061590" h="7031498">
                <a:moveTo>
                  <a:pt x="0" y="0"/>
                </a:moveTo>
                <a:lnTo>
                  <a:pt x="8061591" y="0"/>
                </a:lnTo>
                <a:lnTo>
                  <a:pt x="8061591" y="7031498"/>
                </a:lnTo>
                <a:lnTo>
                  <a:pt x="0" y="7031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TextBox 5"/>
          <p:cNvSpPr txBox="1"/>
          <p:nvPr/>
        </p:nvSpPr>
        <p:spPr>
          <a:xfrm>
            <a:off x="9957117" y="2429388"/>
            <a:ext cx="7155083" cy="1178202"/>
          </a:xfrm>
          <a:prstGeom prst="rect">
            <a:avLst/>
          </a:prstGeom>
        </p:spPr>
        <p:txBody>
          <a:bodyPr lIns="0" tIns="0" rIns="0" bIns="0" rtlCol="0" anchor="t">
            <a:spAutoFit/>
          </a:bodyPr>
          <a:lstStyle/>
          <a:p>
            <a:pPr>
              <a:lnSpc>
                <a:spcPts val="9609"/>
              </a:lnSpc>
            </a:pPr>
            <a:r>
              <a:rPr lang="en-US" sz="6864" dirty="0">
                <a:solidFill>
                  <a:srgbClr val="D55641"/>
                </a:solidFill>
                <a:latin typeface="DM Serif Display"/>
              </a:rPr>
              <a:t> Agenda</a:t>
            </a:r>
          </a:p>
        </p:txBody>
      </p:sp>
      <p:sp>
        <p:nvSpPr>
          <p:cNvPr id="6" name="TextBox 6"/>
          <p:cNvSpPr txBox="1"/>
          <p:nvPr/>
        </p:nvSpPr>
        <p:spPr>
          <a:xfrm>
            <a:off x="9957117" y="4007640"/>
            <a:ext cx="6418787" cy="4050030"/>
          </a:xfrm>
          <a:prstGeom prst="rect">
            <a:avLst/>
          </a:prstGeom>
        </p:spPr>
        <p:txBody>
          <a:bodyPr lIns="0" tIns="0" rIns="0" bIns="0" rtlCol="0" anchor="t">
            <a:spAutoFit/>
          </a:bodyPr>
          <a:lstStyle/>
          <a:p>
            <a:pPr marL="712470" lvl="1" indent="-356235">
              <a:lnSpc>
                <a:spcPts val="4620"/>
              </a:lnSpc>
              <a:buFont typeface="Arial"/>
              <a:buChar char="•"/>
            </a:pPr>
            <a:r>
              <a:rPr lang="en-US" sz="3300" dirty="0">
                <a:solidFill>
                  <a:srgbClr val="FFFFFF"/>
                </a:solidFill>
                <a:latin typeface="Montserrat Bold"/>
              </a:rPr>
              <a:t>Objectives</a:t>
            </a:r>
          </a:p>
          <a:p>
            <a:pPr marL="712470" lvl="1" indent="-356235">
              <a:lnSpc>
                <a:spcPts val="4620"/>
              </a:lnSpc>
              <a:buFont typeface="Arial"/>
              <a:buChar char="•"/>
            </a:pPr>
            <a:r>
              <a:rPr lang="en-US" sz="3300" dirty="0">
                <a:solidFill>
                  <a:srgbClr val="FFFFFF"/>
                </a:solidFill>
                <a:latin typeface="Montserrat Bold"/>
              </a:rPr>
              <a:t>Data Source &amp; Model</a:t>
            </a:r>
          </a:p>
          <a:p>
            <a:pPr marL="712470" lvl="1" indent="-356235">
              <a:lnSpc>
                <a:spcPts val="4620"/>
              </a:lnSpc>
              <a:buFont typeface="Arial"/>
              <a:buChar char="•"/>
            </a:pPr>
            <a:r>
              <a:rPr lang="en-US" sz="3300" dirty="0">
                <a:solidFill>
                  <a:srgbClr val="FFFFFF"/>
                </a:solidFill>
                <a:latin typeface="Montserrat Bold"/>
              </a:rPr>
              <a:t>Project Challenges</a:t>
            </a:r>
          </a:p>
          <a:p>
            <a:pPr marL="712470" lvl="1" indent="-356235">
              <a:lnSpc>
                <a:spcPts val="4620"/>
              </a:lnSpc>
              <a:buFont typeface="Arial"/>
              <a:buChar char="•"/>
            </a:pPr>
            <a:r>
              <a:rPr lang="en-US" sz="3300" dirty="0">
                <a:solidFill>
                  <a:srgbClr val="FFFFFF"/>
                </a:solidFill>
                <a:latin typeface="Montserrat Bold"/>
              </a:rPr>
              <a:t>Strategy &amp; Technology</a:t>
            </a:r>
          </a:p>
          <a:p>
            <a:pPr marL="712470" lvl="1" indent="-356235">
              <a:lnSpc>
                <a:spcPts val="4620"/>
              </a:lnSpc>
              <a:buFont typeface="Arial"/>
              <a:buChar char="•"/>
            </a:pPr>
            <a:r>
              <a:rPr lang="en-US" sz="3300" dirty="0">
                <a:solidFill>
                  <a:srgbClr val="FFFFFF"/>
                </a:solidFill>
                <a:latin typeface="Montserrat Bold"/>
              </a:rPr>
              <a:t>Spark Jobs &amp; Map Reduce</a:t>
            </a:r>
          </a:p>
          <a:p>
            <a:pPr marL="712470" lvl="1" indent="-356235">
              <a:lnSpc>
                <a:spcPts val="4620"/>
              </a:lnSpc>
              <a:buFont typeface="Arial"/>
              <a:buChar char="•"/>
            </a:pPr>
            <a:r>
              <a:rPr lang="en-US" sz="3300" dirty="0">
                <a:solidFill>
                  <a:srgbClr val="FFFFFF"/>
                </a:solidFill>
                <a:latin typeface="Montserrat Bold"/>
              </a:rPr>
              <a:t>Tableau Visualizations</a:t>
            </a:r>
          </a:p>
          <a:p>
            <a:pPr marL="712470" lvl="1" indent="-356235">
              <a:lnSpc>
                <a:spcPts val="4620"/>
              </a:lnSpc>
              <a:buFont typeface="Arial"/>
              <a:buChar char="•"/>
            </a:pPr>
            <a:r>
              <a:rPr lang="en-US" sz="3300" dirty="0">
                <a:solidFill>
                  <a:srgbClr val="FFFFFF"/>
                </a:solidFill>
                <a:latin typeface="Montserrat Bold"/>
              </a:rPr>
              <a:t>Conclusion</a:t>
            </a:r>
          </a:p>
        </p:txBody>
      </p:sp>
      <p:sp>
        <p:nvSpPr>
          <p:cNvPr id="7" name="Freeform 7"/>
          <p:cNvSpPr/>
          <p:nvPr/>
        </p:nvSpPr>
        <p:spPr>
          <a:xfrm>
            <a:off x="15815853" y="852439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685800" y="1714500"/>
            <a:ext cx="8915400" cy="8382000"/>
          </a:xfrm>
          <a:custGeom>
            <a:avLst/>
            <a:gdLst/>
            <a:ahLst/>
            <a:cxnLst/>
            <a:rect l="l" t="t" r="r" b="b"/>
            <a:pathLst>
              <a:path w="8495317" h="8396719">
                <a:moveTo>
                  <a:pt x="0" y="0"/>
                </a:moveTo>
                <a:lnTo>
                  <a:pt x="8495317" y="0"/>
                </a:lnTo>
                <a:lnTo>
                  <a:pt x="8495317" y="8396719"/>
                </a:lnTo>
                <a:lnTo>
                  <a:pt x="0" y="8396719"/>
                </a:lnTo>
                <a:lnTo>
                  <a:pt x="0" y="0"/>
                </a:lnTo>
                <a:close/>
              </a:path>
            </a:pathLst>
          </a:custGeom>
          <a:blipFill>
            <a:blip r:embed="rId2"/>
            <a:stretch>
              <a:fillRect t="-703" b="-703"/>
            </a:stretch>
          </a:blipFill>
        </p:spPr>
        <p:txBody>
          <a:bodyPr/>
          <a:lstStyle/>
          <a:p>
            <a:endParaRPr lang="en-CA"/>
          </a:p>
        </p:txBody>
      </p:sp>
      <p:sp>
        <p:nvSpPr>
          <p:cNvPr id="3" name="Freeform 3"/>
          <p:cNvSpPr/>
          <p:nvPr/>
        </p:nvSpPr>
        <p:spPr>
          <a:xfrm>
            <a:off x="12525439" y="1451591"/>
            <a:ext cx="2858849" cy="2099955"/>
          </a:xfrm>
          <a:custGeom>
            <a:avLst/>
            <a:gdLst/>
            <a:ahLst/>
            <a:cxnLst/>
            <a:rect l="l" t="t" r="r" b="b"/>
            <a:pathLst>
              <a:path w="2858849" h="2099955">
                <a:moveTo>
                  <a:pt x="0" y="0"/>
                </a:moveTo>
                <a:lnTo>
                  <a:pt x="2858849" y="0"/>
                </a:lnTo>
                <a:lnTo>
                  <a:pt x="2858849" y="2099955"/>
                </a:lnTo>
                <a:lnTo>
                  <a:pt x="0" y="2099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4" name="TextBox 4"/>
          <p:cNvSpPr txBox="1"/>
          <p:nvPr/>
        </p:nvSpPr>
        <p:spPr>
          <a:xfrm>
            <a:off x="333740" y="363047"/>
            <a:ext cx="13534660" cy="873316"/>
          </a:xfrm>
          <a:prstGeom prst="rect">
            <a:avLst/>
          </a:prstGeom>
        </p:spPr>
        <p:txBody>
          <a:bodyPr wrap="square" lIns="0" tIns="0" rIns="0" bIns="0" rtlCol="0" anchor="t">
            <a:spAutoFit/>
          </a:bodyPr>
          <a:lstStyle/>
          <a:p>
            <a:pPr>
              <a:lnSpc>
                <a:spcPts val="7089"/>
              </a:lnSpc>
            </a:pPr>
            <a:r>
              <a:rPr lang="en-US" sz="5064" dirty="0">
                <a:solidFill>
                  <a:srgbClr val="FFFFFF"/>
                </a:solidFill>
                <a:latin typeface="DM Serif Display"/>
              </a:rPr>
              <a:t>Average review counts in different states</a:t>
            </a:r>
          </a:p>
        </p:txBody>
      </p:sp>
      <p:sp>
        <p:nvSpPr>
          <p:cNvPr id="5" name="TextBox 5"/>
          <p:cNvSpPr txBox="1"/>
          <p:nvPr/>
        </p:nvSpPr>
        <p:spPr>
          <a:xfrm>
            <a:off x="10487014" y="3737757"/>
            <a:ext cx="6935699" cy="2763861"/>
          </a:xfrm>
          <a:prstGeom prst="rect">
            <a:avLst/>
          </a:prstGeom>
        </p:spPr>
        <p:txBody>
          <a:bodyPr lIns="0" tIns="0" rIns="0" bIns="0" rtlCol="0" anchor="t">
            <a:spAutoFit/>
          </a:bodyPr>
          <a:lstStyle/>
          <a:p>
            <a:pPr>
              <a:lnSpc>
                <a:spcPts val="3170"/>
              </a:lnSpc>
              <a:spcBef>
                <a:spcPct val="0"/>
              </a:spcBef>
            </a:pPr>
            <a:r>
              <a:rPr lang="en-US" sz="2264" dirty="0">
                <a:solidFill>
                  <a:srgbClr val="FFFFFF"/>
                </a:solidFill>
                <a:latin typeface="Montserrat"/>
              </a:rPr>
              <a:t>Chart shows different states and their average review count providing valuable insights into how businesses in various states are performing based on customer reviews. This visualization can help identify states with higher or lower average review counts, potentially indicating the overall satisfaction levels of customers.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685800" y="1638300"/>
            <a:ext cx="16611600" cy="8382000"/>
          </a:xfrm>
          <a:custGeom>
            <a:avLst/>
            <a:gdLst/>
            <a:ahLst/>
            <a:cxnLst/>
            <a:rect l="l" t="t" r="r" b="b"/>
            <a:pathLst>
              <a:path w="12411624" h="7757265">
                <a:moveTo>
                  <a:pt x="0" y="0"/>
                </a:moveTo>
                <a:lnTo>
                  <a:pt x="12411623" y="0"/>
                </a:lnTo>
                <a:lnTo>
                  <a:pt x="12411623" y="7757265"/>
                </a:lnTo>
                <a:lnTo>
                  <a:pt x="0" y="7757265"/>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518273" y="412634"/>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Complement Count VS Categories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046068" y="1250318"/>
            <a:ext cx="15946532" cy="8769982"/>
          </a:xfrm>
          <a:custGeom>
            <a:avLst/>
            <a:gdLst/>
            <a:ahLst/>
            <a:cxnLst/>
            <a:rect l="l" t="t" r="r" b="b"/>
            <a:pathLst>
              <a:path w="12641029" h="7900643">
                <a:moveTo>
                  <a:pt x="0" y="0"/>
                </a:moveTo>
                <a:lnTo>
                  <a:pt x="12641029" y="0"/>
                </a:lnTo>
                <a:lnTo>
                  <a:pt x="12641029" y="7900643"/>
                </a:lnTo>
                <a:lnTo>
                  <a:pt x="0" y="7900643"/>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572514" y="388347"/>
            <a:ext cx="13588139"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Review count trends over the years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3990573" cy="10287000"/>
          </a:xfrm>
          <a:prstGeom prst="rect">
            <a:avLst/>
          </a:prstGeom>
          <a:solidFill>
            <a:srgbClr val="393F4B"/>
          </a:solidFill>
        </p:spPr>
        <p:txBody>
          <a:bodyPr/>
          <a:lstStyle/>
          <a:p>
            <a:endParaRPr lang="en-CA"/>
          </a:p>
        </p:txBody>
      </p:sp>
      <p:grpSp>
        <p:nvGrpSpPr>
          <p:cNvPr id="3" name="Group 3"/>
          <p:cNvGrpSpPr/>
          <p:nvPr/>
        </p:nvGrpSpPr>
        <p:grpSpPr>
          <a:xfrm>
            <a:off x="1028700" y="633698"/>
            <a:ext cx="7557379" cy="9019604"/>
            <a:chOff x="0" y="0"/>
            <a:chExt cx="10076505" cy="12026138"/>
          </a:xfrm>
        </p:grpSpPr>
        <p:pic>
          <p:nvPicPr>
            <p:cNvPr id="4" name="Picture 4"/>
            <p:cNvPicPr>
              <a:picLocks noChangeAspect="1"/>
            </p:cNvPicPr>
            <p:nvPr/>
          </p:nvPicPr>
          <p:blipFill>
            <a:blip r:embed="rId2"/>
            <a:srcRect l="22061" r="22061"/>
            <a:stretch>
              <a:fillRect/>
            </a:stretch>
          </p:blipFill>
          <p:spPr>
            <a:xfrm>
              <a:off x="0" y="0"/>
              <a:ext cx="10076505" cy="12026138"/>
            </a:xfrm>
            <a:prstGeom prst="rect">
              <a:avLst/>
            </a:prstGeom>
          </p:spPr>
        </p:pic>
      </p:grpSp>
      <p:sp>
        <p:nvSpPr>
          <p:cNvPr id="5" name="Freeform 5"/>
          <p:cNvSpPr/>
          <p:nvPr/>
        </p:nvSpPr>
        <p:spPr>
          <a:xfrm>
            <a:off x="145304" y="9816192"/>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6" name="Freeform 6"/>
          <p:cNvSpPr/>
          <p:nvPr/>
        </p:nvSpPr>
        <p:spPr>
          <a:xfrm>
            <a:off x="163759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7" name="TextBox 7"/>
          <p:cNvSpPr txBox="1"/>
          <p:nvPr/>
        </p:nvSpPr>
        <p:spPr>
          <a:xfrm>
            <a:off x="9144000" y="1642100"/>
            <a:ext cx="7305964" cy="944521"/>
          </a:xfrm>
          <a:prstGeom prst="rect">
            <a:avLst/>
          </a:prstGeom>
        </p:spPr>
        <p:txBody>
          <a:bodyPr lIns="0" tIns="0" rIns="0" bIns="0" rtlCol="0" anchor="t">
            <a:spAutoFit/>
          </a:bodyPr>
          <a:lstStyle/>
          <a:p>
            <a:pPr>
              <a:lnSpc>
                <a:spcPts val="7789"/>
              </a:lnSpc>
            </a:pPr>
            <a:r>
              <a:rPr lang="en-US" sz="5564">
                <a:solidFill>
                  <a:srgbClr val="D55641"/>
                </a:solidFill>
                <a:latin typeface="DM Serif Display"/>
              </a:rPr>
              <a:t>Conclusion</a:t>
            </a:r>
          </a:p>
        </p:txBody>
      </p:sp>
      <p:sp>
        <p:nvSpPr>
          <p:cNvPr id="8" name="TextBox 8"/>
          <p:cNvSpPr txBox="1"/>
          <p:nvPr/>
        </p:nvSpPr>
        <p:spPr>
          <a:xfrm>
            <a:off x="8978861" y="2872831"/>
            <a:ext cx="8916789" cy="6118534"/>
          </a:xfrm>
          <a:prstGeom prst="rect">
            <a:avLst/>
          </a:prstGeom>
        </p:spPr>
        <p:txBody>
          <a:bodyPr lIns="0" tIns="0" rIns="0" bIns="0" rtlCol="0" anchor="t">
            <a:spAutoFit/>
          </a:bodyPr>
          <a:lstStyle/>
          <a:p>
            <a:pPr marL="480553" lvl="1" indent="-240276">
              <a:lnSpc>
                <a:spcPct val="150000"/>
              </a:lnSpc>
              <a:buFont typeface="Arial"/>
              <a:buChar char="•"/>
            </a:pPr>
            <a:r>
              <a:rPr lang="en-US" sz="2225" dirty="0">
                <a:solidFill>
                  <a:srgbClr val="FFFFFF"/>
                </a:solidFill>
                <a:latin typeface="DM Serif Display"/>
              </a:rPr>
              <a:t>The outlined prescription for enhancing Yelp's platform and user experience is a well-rounded approach that combines several key strategies. Prioritizing quality over quantity within business categories, fostering genuine user reviews, and refining personalized recommendations are essential steps. </a:t>
            </a:r>
          </a:p>
          <a:p>
            <a:pPr marL="480553" lvl="1" indent="-240276">
              <a:lnSpc>
                <a:spcPct val="150000"/>
              </a:lnSpc>
              <a:buFont typeface="Arial"/>
              <a:buChar char="•"/>
            </a:pPr>
            <a:r>
              <a:rPr lang="en-US" sz="2225" dirty="0">
                <a:solidFill>
                  <a:srgbClr val="FFFFFF"/>
                </a:solidFill>
                <a:latin typeface="DM Serif Display"/>
              </a:rPr>
              <a:t>Encouraging engagement during nighttime hours and empowering elite users contribute to a sense of community and enrich interactions.</a:t>
            </a:r>
          </a:p>
          <a:p>
            <a:pPr marL="480553" lvl="1" indent="-240276">
              <a:lnSpc>
                <a:spcPct val="150000"/>
              </a:lnSpc>
              <a:buFont typeface="Arial"/>
              <a:buChar char="•"/>
            </a:pPr>
            <a:r>
              <a:rPr lang="en-US" sz="2225" dirty="0">
                <a:solidFill>
                  <a:srgbClr val="FFFFFF"/>
                </a:solidFill>
                <a:latin typeface="DM Serif Display"/>
              </a:rPr>
              <a:t> Collaborating with top-reviewed businesses and leveraging sentiment analysis adds credibility and guides user choices. Seasonal promotions, continuous user engagement monitoring, and educating business owners further enhance the platform.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11570310" y="1379653"/>
            <a:ext cx="5297731" cy="6429285"/>
          </a:xfrm>
          <a:custGeom>
            <a:avLst/>
            <a:gdLst/>
            <a:ahLst/>
            <a:cxnLst/>
            <a:rect l="l" t="t" r="r" b="b"/>
            <a:pathLst>
              <a:path w="5297731" h="6429285">
                <a:moveTo>
                  <a:pt x="0" y="0"/>
                </a:moveTo>
                <a:lnTo>
                  <a:pt x="5297730" y="0"/>
                </a:lnTo>
                <a:lnTo>
                  <a:pt x="5297730" y="6429284"/>
                </a:lnTo>
                <a:lnTo>
                  <a:pt x="0" y="6429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AutoShape 3"/>
          <p:cNvSpPr/>
          <p:nvPr/>
        </p:nvSpPr>
        <p:spPr>
          <a:xfrm>
            <a:off x="0" y="0"/>
            <a:ext cx="10779374" cy="10287000"/>
          </a:xfrm>
          <a:prstGeom prst="rect">
            <a:avLst/>
          </a:prstGeom>
          <a:solidFill>
            <a:srgbClr val="393F4B"/>
          </a:solidFill>
        </p:spPr>
        <p:txBody>
          <a:bodyPr/>
          <a:lstStyle/>
          <a:p>
            <a:endParaRPr lang="en-CA"/>
          </a:p>
        </p:txBody>
      </p:sp>
      <p:grpSp>
        <p:nvGrpSpPr>
          <p:cNvPr id="4" name="Group 4"/>
          <p:cNvGrpSpPr/>
          <p:nvPr/>
        </p:nvGrpSpPr>
        <p:grpSpPr>
          <a:xfrm>
            <a:off x="-643938" y="2262936"/>
            <a:ext cx="2331359" cy="233135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EDCDB"/>
            </a:solidFill>
          </p:spPr>
          <p:txBody>
            <a:bodyPr/>
            <a:lstStyle/>
            <a:p>
              <a:endParaRPr lang="en-CA"/>
            </a:p>
          </p:txBody>
        </p:sp>
      </p:grpSp>
      <p:sp>
        <p:nvSpPr>
          <p:cNvPr id="6" name="TextBox 6"/>
          <p:cNvSpPr txBox="1"/>
          <p:nvPr/>
        </p:nvSpPr>
        <p:spPr>
          <a:xfrm>
            <a:off x="3186917" y="2691032"/>
            <a:ext cx="8946155" cy="4023683"/>
          </a:xfrm>
          <a:prstGeom prst="rect">
            <a:avLst/>
          </a:prstGeom>
        </p:spPr>
        <p:txBody>
          <a:bodyPr lIns="0" tIns="0" rIns="0" bIns="0" rtlCol="0" anchor="t">
            <a:spAutoFit/>
          </a:bodyPr>
          <a:lstStyle/>
          <a:p>
            <a:pPr>
              <a:lnSpc>
                <a:spcPts val="15173"/>
              </a:lnSpc>
            </a:pPr>
            <a:r>
              <a:rPr lang="en-US" sz="17643" spc="-776">
                <a:solidFill>
                  <a:srgbClr val="D55641"/>
                </a:solidFill>
                <a:latin typeface="DM Serif Display"/>
              </a:rPr>
              <a:t>Thank You</a:t>
            </a:r>
          </a:p>
        </p:txBody>
      </p:sp>
      <p:sp>
        <p:nvSpPr>
          <p:cNvPr id="7" name="Freeform 7"/>
          <p:cNvSpPr/>
          <p:nvPr/>
        </p:nvSpPr>
        <p:spPr>
          <a:xfrm>
            <a:off x="5389687" y="858659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Freeform 8"/>
          <p:cNvSpPr/>
          <p:nvPr/>
        </p:nvSpPr>
        <p:spPr>
          <a:xfrm>
            <a:off x="10366280" y="-179564"/>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C1A6596D-A427-6354-D158-852AAECE7624}"/>
              </a:ext>
            </a:extLst>
          </p:cNvPr>
          <p:cNvSpPr/>
          <p:nvPr/>
        </p:nvSpPr>
        <p:spPr>
          <a:xfrm>
            <a:off x="0" y="-7620"/>
            <a:ext cx="18288000" cy="10287000"/>
          </a:xfrm>
          <a:prstGeom prst="rect">
            <a:avLst/>
          </a:prstGeom>
          <a:solidFill>
            <a:srgbClr val="393F4B"/>
          </a:solidFill>
        </p:spPr>
        <p:txBody>
          <a:bodyPr/>
          <a:lstStyle/>
          <a:p>
            <a:endParaRPr lang="en-CA"/>
          </a:p>
        </p:txBody>
      </p:sp>
      <p:sp>
        <p:nvSpPr>
          <p:cNvPr id="12" name="TextBox 5">
            <a:extLst>
              <a:ext uri="{FF2B5EF4-FFF2-40B4-BE49-F238E27FC236}">
                <a16:creationId xmlns:a16="http://schemas.microsoft.com/office/drawing/2014/main" id="{514208A2-E266-791C-4F24-5900F51459D0}"/>
              </a:ext>
            </a:extLst>
          </p:cNvPr>
          <p:cNvSpPr txBox="1"/>
          <p:nvPr/>
        </p:nvSpPr>
        <p:spPr>
          <a:xfrm>
            <a:off x="5410199" y="2476500"/>
            <a:ext cx="7467600" cy="1181414"/>
          </a:xfrm>
          <a:prstGeom prst="rect">
            <a:avLst/>
          </a:prstGeom>
        </p:spPr>
        <p:txBody>
          <a:bodyPr wrap="square" lIns="0" tIns="0" rIns="0" bIns="0" rtlCol="0" anchor="t">
            <a:spAutoFit/>
          </a:bodyPr>
          <a:lstStyle/>
          <a:p>
            <a:pPr>
              <a:lnSpc>
                <a:spcPts val="9609"/>
              </a:lnSpc>
            </a:pPr>
            <a:r>
              <a:rPr lang="en-US" sz="6864" dirty="0">
                <a:solidFill>
                  <a:srgbClr val="D55641"/>
                </a:solidFill>
                <a:latin typeface="DM Serif Display"/>
              </a:rPr>
              <a:t> Problem definition</a:t>
            </a:r>
          </a:p>
        </p:txBody>
      </p:sp>
      <p:sp>
        <p:nvSpPr>
          <p:cNvPr id="13" name="TextBox 6">
            <a:extLst>
              <a:ext uri="{FF2B5EF4-FFF2-40B4-BE49-F238E27FC236}">
                <a16:creationId xmlns:a16="http://schemas.microsoft.com/office/drawing/2014/main" id="{A15B1AEF-B4D1-3C5B-FC92-C1D0A7AFF237}"/>
              </a:ext>
            </a:extLst>
          </p:cNvPr>
          <p:cNvSpPr txBox="1"/>
          <p:nvPr/>
        </p:nvSpPr>
        <p:spPr>
          <a:xfrm>
            <a:off x="1832347" y="4610100"/>
            <a:ext cx="14623305" cy="2492990"/>
          </a:xfrm>
          <a:prstGeom prst="rect">
            <a:avLst/>
          </a:prstGeom>
        </p:spPr>
        <p:txBody>
          <a:bodyPr wrap="square" lIns="0" tIns="0" rIns="0" bIns="0" rtlCol="0" anchor="t">
            <a:spAutoFit/>
          </a:bodyPr>
          <a:lstStyle/>
          <a:p>
            <a:r>
              <a:rPr lang="en-US" sz="5400" b="0" i="0" u="none" strike="noStrike" baseline="0" dirty="0">
                <a:solidFill>
                  <a:srgbClr val="FFFFFF"/>
                </a:solidFill>
                <a:latin typeface="DM Serif Display" pitchFamily="2" charset="0"/>
              </a:rPr>
              <a:t>Finding out strategic solutions for leveraging Yelp’s community and user engagement for upscaling their businesses.</a:t>
            </a:r>
            <a:endParaRPr lang="en-US" sz="3300" dirty="0">
              <a:solidFill>
                <a:srgbClr val="FFFFFF"/>
              </a:solidFill>
              <a:latin typeface="Montserrat Bold"/>
            </a:endParaRPr>
          </a:p>
        </p:txBody>
      </p:sp>
    </p:spTree>
    <p:extLst>
      <p:ext uri="{BB962C8B-B14F-4D97-AF65-F5344CB8AC3E}">
        <p14:creationId xmlns:p14="http://schemas.microsoft.com/office/powerpoint/2010/main" val="1595412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0" y="0"/>
            <a:ext cx="8414104" cy="10287000"/>
          </a:xfrm>
          <a:prstGeom prst="rect">
            <a:avLst/>
          </a:prstGeom>
          <a:solidFill>
            <a:srgbClr val="393F4B"/>
          </a:solidFill>
        </p:spPr>
        <p:txBody>
          <a:bodyPr/>
          <a:lstStyle/>
          <a:p>
            <a:endParaRPr lang="en-CA"/>
          </a:p>
        </p:txBody>
      </p:sp>
      <p:sp>
        <p:nvSpPr>
          <p:cNvPr id="3" name="Freeform 3"/>
          <p:cNvSpPr/>
          <p:nvPr/>
        </p:nvSpPr>
        <p:spPr>
          <a:xfrm>
            <a:off x="1261056" y="852322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5492508" y="-28518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5" name="Group 5"/>
          <p:cNvGrpSpPr/>
          <p:nvPr/>
        </p:nvGrpSpPr>
        <p:grpSpPr>
          <a:xfrm>
            <a:off x="7576914" y="8295411"/>
            <a:ext cx="11372118" cy="499289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ADAA"/>
            </a:solidFill>
          </p:spPr>
          <p:txBody>
            <a:bodyPr/>
            <a:lstStyle/>
            <a:p>
              <a:endParaRPr lang="en-CA"/>
            </a:p>
          </p:txBody>
        </p:sp>
      </p:grpSp>
      <p:sp>
        <p:nvSpPr>
          <p:cNvPr id="7" name="Freeform 7"/>
          <p:cNvSpPr/>
          <p:nvPr/>
        </p:nvSpPr>
        <p:spPr>
          <a:xfrm>
            <a:off x="10098777" y="2617578"/>
            <a:ext cx="7160523" cy="6640722"/>
          </a:xfrm>
          <a:custGeom>
            <a:avLst/>
            <a:gdLst/>
            <a:ahLst/>
            <a:cxnLst/>
            <a:rect l="l" t="t" r="r" b="b"/>
            <a:pathLst>
              <a:path w="7160523" h="6640722">
                <a:moveTo>
                  <a:pt x="0" y="0"/>
                </a:moveTo>
                <a:lnTo>
                  <a:pt x="7160523" y="0"/>
                </a:lnTo>
                <a:lnTo>
                  <a:pt x="7160523" y="6640722"/>
                </a:lnTo>
                <a:lnTo>
                  <a:pt x="0" y="6640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8" name="TextBox 8"/>
          <p:cNvSpPr txBox="1"/>
          <p:nvPr/>
        </p:nvSpPr>
        <p:spPr>
          <a:xfrm>
            <a:off x="690728" y="550090"/>
            <a:ext cx="7305964" cy="861971"/>
          </a:xfrm>
          <a:prstGeom prst="rect">
            <a:avLst/>
          </a:prstGeom>
        </p:spPr>
        <p:txBody>
          <a:bodyPr lIns="0" tIns="0" rIns="0" bIns="0" rtlCol="0" anchor="t">
            <a:spAutoFit/>
          </a:bodyPr>
          <a:lstStyle/>
          <a:p>
            <a:pPr>
              <a:lnSpc>
                <a:spcPts val="7089"/>
              </a:lnSpc>
            </a:pPr>
            <a:r>
              <a:rPr lang="en-US" sz="5064">
                <a:solidFill>
                  <a:srgbClr val="D55641"/>
                </a:solidFill>
                <a:latin typeface="DM Serif Display"/>
              </a:rPr>
              <a:t> Objectives</a:t>
            </a:r>
          </a:p>
        </p:txBody>
      </p:sp>
      <p:sp>
        <p:nvSpPr>
          <p:cNvPr id="9" name="TextBox 9"/>
          <p:cNvSpPr txBox="1"/>
          <p:nvPr/>
        </p:nvSpPr>
        <p:spPr>
          <a:xfrm>
            <a:off x="139716" y="1734119"/>
            <a:ext cx="8274388" cy="6263640"/>
          </a:xfrm>
          <a:prstGeom prst="rect">
            <a:avLst/>
          </a:prstGeom>
        </p:spPr>
        <p:txBody>
          <a:bodyPr lIns="0" tIns="0" rIns="0" bIns="0" rtlCol="0" anchor="t">
            <a:spAutoFit/>
          </a:bodyPr>
          <a:lstStyle/>
          <a:p>
            <a:pPr>
              <a:lnSpc>
                <a:spcPts val="3359"/>
              </a:lnSpc>
            </a:pPr>
            <a:endParaRPr/>
          </a:p>
          <a:p>
            <a:pPr marL="518160" lvl="1" indent="-259080">
              <a:lnSpc>
                <a:spcPts val="3359"/>
              </a:lnSpc>
              <a:buFont typeface="Arial"/>
              <a:buChar char="•"/>
            </a:pPr>
            <a:r>
              <a:rPr lang="en-US" sz="2400">
                <a:solidFill>
                  <a:srgbClr val="FFFFFF"/>
                </a:solidFill>
                <a:latin typeface="Montserrat"/>
              </a:rPr>
              <a:t>The objective of this project is to help Yelp by analyzing the Yelp dataset and gaining insights into various aspects of businesses, users, and reviews.</a:t>
            </a:r>
          </a:p>
          <a:p>
            <a:pPr marL="518160" lvl="1" indent="-259080">
              <a:lnSpc>
                <a:spcPts val="3359"/>
              </a:lnSpc>
              <a:buFont typeface="Arial"/>
              <a:buChar char="•"/>
            </a:pPr>
            <a:r>
              <a:rPr lang="en-US" sz="2400">
                <a:solidFill>
                  <a:srgbClr val="FFFFFF"/>
                </a:solidFill>
                <a:latin typeface="Montserrat"/>
              </a:rPr>
              <a:t>The analysis aims to extract valuable information such as top-rated businesses, user behaviours, popular business categories, geographic trends, and more.</a:t>
            </a:r>
          </a:p>
          <a:p>
            <a:pPr>
              <a:lnSpc>
                <a:spcPts val="3359"/>
              </a:lnSpc>
            </a:pPr>
            <a:endParaRPr lang="en-US" sz="2400">
              <a:solidFill>
                <a:srgbClr val="FFFFFF"/>
              </a:solidFill>
              <a:latin typeface="Montserrat"/>
            </a:endParaRPr>
          </a:p>
          <a:p>
            <a:pPr marL="518160" lvl="1" indent="-259080">
              <a:lnSpc>
                <a:spcPts val="3359"/>
              </a:lnSpc>
              <a:buFont typeface="Arial"/>
              <a:buChar char="•"/>
            </a:pPr>
            <a:r>
              <a:rPr lang="en-US" sz="2400">
                <a:solidFill>
                  <a:srgbClr val="FFFFFF"/>
                </a:solidFill>
                <a:latin typeface="Montserrat"/>
              </a:rPr>
              <a:t>The project aims to use data exploration, visualization, and statistical analysis techniques to uncover patterns and trends within the Yelp dataset.</a:t>
            </a:r>
          </a:p>
          <a:p>
            <a:pPr>
              <a:lnSpc>
                <a:spcPts val="3359"/>
              </a:lnSpc>
            </a:pPr>
            <a:endParaRPr lang="en-US" sz="2400">
              <a:solidFill>
                <a:srgbClr val="FFFFFF"/>
              </a:solidFill>
              <a:latin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7689368" y="0"/>
            <a:ext cx="10598632" cy="10287000"/>
          </a:xfrm>
          <a:prstGeom prst="rect">
            <a:avLst/>
          </a:prstGeom>
          <a:solidFill>
            <a:srgbClr val="393F4B"/>
          </a:solidFill>
        </p:spPr>
        <p:txBody>
          <a:bodyPr/>
          <a:lstStyle/>
          <a:p>
            <a:endParaRPr lang="en-CA"/>
          </a:p>
        </p:txBody>
      </p:sp>
      <p:sp>
        <p:nvSpPr>
          <p:cNvPr id="3" name="Freeform 3"/>
          <p:cNvSpPr/>
          <p:nvPr/>
        </p:nvSpPr>
        <p:spPr>
          <a:xfrm>
            <a:off x="338362" y="9292687"/>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6375904" y="-1028700"/>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7689368" y="1821236"/>
            <a:ext cx="10320599" cy="7081636"/>
          </a:xfrm>
          <a:custGeom>
            <a:avLst/>
            <a:gdLst/>
            <a:ahLst/>
            <a:cxnLst/>
            <a:rect l="l" t="t" r="r" b="b"/>
            <a:pathLst>
              <a:path w="10320599" h="7081636">
                <a:moveTo>
                  <a:pt x="0" y="0"/>
                </a:moveTo>
                <a:lnTo>
                  <a:pt x="10320599" y="0"/>
                </a:lnTo>
                <a:lnTo>
                  <a:pt x="10320599" y="7081636"/>
                </a:lnTo>
                <a:lnTo>
                  <a:pt x="0" y="7081636"/>
                </a:lnTo>
                <a:lnTo>
                  <a:pt x="0" y="0"/>
                </a:lnTo>
                <a:close/>
              </a:path>
            </a:pathLst>
          </a:custGeom>
          <a:blipFill>
            <a:blip r:embed="rId4"/>
            <a:stretch>
              <a:fillRect/>
            </a:stretch>
          </a:blipFill>
        </p:spPr>
        <p:txBody>
          <a:bodyPr/>
          <a:lstStyle/>
          <a:p>
            <a:endParaRPr lang="en-CA"/>
          </a:p>
        </p:txBody>
      </p:sp>
      <p:sp>
        <p:nvSpPr>
          <p:cNvPr id="6" name="TextBox 6"/>
          <p:cNvSpPr txBox="1"/>
          <p:nvPr/>
        </p:nvSpPr>
        <p:spPr>
          <a:xfrm>
            <a:off x="383404" y="550090"/>
            <a:ext cx="8248291" cy="861971"/>
          </a:xfrm>
          <a:prstGeom prst="rect">
            <a:avLst/>
          </a:prstGeom>
        </p:spPr>
        <p:txBody>
          <a:bodyPr lIns="0" tIns="0" rIns="0" bIns="0" rtlCol="0" anchor="t">
            <a:spAutoFit/>
          </a:bodyPr>
          <a:lstStyle/>
          <a:p>
            <a:pPr>
              <a:lnSpc>
                <a:spcPts val="7089"/>
              </a:lnSpc>
            </a:pPr>
            <a:r>
              <a:rPr lang="en-US" sz="5064">
                <a:solidFill>
                  <a:srgbClr val="FFFFFF"/>
                </a:solidFill>
                <a:latin typeface="DM Serif Display"/>
              </a:rPr>
              <a:t>Data Source &amp; Model</a:t>
            </a:r>
          </a:p>
        </p:txBody>
      </p:sp>
      <p:sp>
        <p:nvSpPr>
          <p:cNvPr id="7" name="TextBox 7"/>
          <p:cNvSpPr txBox="1"/>
          <p:nvPr/>
        </p:nvSpPr>
        <p:spPr>
          <a:xfrm>
            <a:off x="0" y="1783136"/>
            <a:ext cx="7488640" cy="6263529"/>
          </a:xfrm>
          <a:prstGeom prst="rect">
            <a:avLst/>
          </a:prstGeom>
        </p:spPr>
        <p:txBody>
          <a:bodyPr lIns="0" tIns="0" rIns="0" bIns="0" rtlCol="0" anchor="t">
            <a:spAutoFit/>
          </a:bodyPr>
          <a:lstStyle/>
          <a:p>
            <a:pPr marL="519106" lvl="1" indent="-259553">
              <a:lnSpc>
                <a:spcPts val="3366"/>
              </a:lnSpc>
              <a:buFont typeface="Arial"/>
              <a:buChar char="•"/>
            </a:pPr>
            <a:r>
              <a:rPr lang="en-US" sz="2404">
                <a:solidFill>
                  <a:srgbClr val="FFFFFF"/>
                </a:solidFill>
                <a:latin typeface="Montserrat"/>
              </a:rPr>
              <a:t>50% target sales increase in the following the data source for this project is the Yelp dataset, which is a collection of data related to businesses, users, and reviews from the Yelp platform.</a:t>
            </a:r>
          </a:p>
          <a:p>
            <a:pPr marL="519106" lvl="1" indent="-259553">
              <a:lnSpc>
                <a:spcPts val="3366"/>
              </a:lnSpc>
              <a:buFont typeface="Arial"/>
              <a:buChar char="•"/>
            </a:pPr>
            <a:r>
              <a:rPr lang="en-US" sz="2404">
                <a:solidFill>
                  <a:srgbClr val="FFFFFF"/>
                </a:solidFill>
                <a:latin typeface="Montserrat"/>
              </a:rPr>
              <a:t>The dataset includes business information such as their names, categories, locations, and star ratings. It also contains user profiles with details like user IDs, names, review counts, and average star ratings. Additionally, the dataset includes individual reviews that users have left for businesses, along with associated star ratings.</a:t>
            </a:r>
          </a:p>
          <a:p>
            <a:pPr marL="519106" lvl="1" indent="-259553">
              <a:lnSpc>
                <a:spcPts val="3366"/>
              </a:lnSpc>
              <a:buFont typeface="Arial"/>
              <a:buChar char="•"/>
            </a:pPr>
            <a:r>
              <a:rPr lang="en-US" sz="2404">
                <a:solidFill>
                  <a:srgbClr val="FFFFFF"/>
                </a:solidFill>
                <a:latin typeface="Montserrat"/>
              </a:rPr>
              <a:t>Link: https://www.yelp.com/dataset</a:t>
            </a:r>
          </a:p>
          <a:p>
            <a:pPr marL="519106" lvl="1" indent="-259553">
              <a:lnSpc>
                <a:spcPts val="3366"/>
              </a:lnSpc>
              <a:buFont typeface="Arial"/>
              <a:buChar char="•"/>
            </a:pPr>
            <a:r>
              <a:rPr lang="en-US" sz="2404">
                <a:solidFill>
                  <a:srgbClr val="FFFFFF"/>
                </a:solidFill>
                <a:latin typeface="Montserrat"/>
              </a:rPr>
              <a:t>Size : 9.29 GByear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AutoShape 2"/>
          <p:cNvSpPr/>
          <p:nvPr/>
        </p:nvSpPr>
        <p:spPr>
          <a:xfrm>
            <a:off x="9356849" y="0"/>
            <a:ext cx="8931151" cy="10287000"/>
          </a:xfrm>
          <a:prstGeom prst="rect">
            <a:avLst/>
          </a:prstGeom>
          <a:solidFill>
            <a:srgbClr val="393F4B"/>
          </a:solidFill>
        </p:spPr>
        <p:txBody>
          <a:bodyPr/>
          <a:lstStyle/>
          <a:p>
            <a:endParaRPr lang="en-CA"/>
          </a:p>
        </p:txBody>
      </p:sp>
      <p:sp>
        <p:nvSpPr>
          <p:cNvPr id="3" name="Freeform 3"/>
          <p:cNvSpPr/>
          <p:nvPr/>
        </p:nvSpPr>
        <p:spPr>
          <a:xfrm>
            <a:off x="1408919" y="8649963"/>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4" name="Freeform 4"/>
          <p:cNvSpPr/>
          <p:nvPr/>
        </p:nvSpPr>
        <p:spPr>
          <a:xfrm>
            <a:off x="15161262" y="-15844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5" name="Freeform 5"/>
          <p:cNvSpPr/>
          <p:nvPr/>
        </p:nvSpPr>
        <p:spPr>
          <a:xfrm>
            <a:off x="616432" y="1575339"/>
            <a:ext cx="7354803" cy="5848540"/>
          </a:xfrm>
          <a:custGeom>
            <a:avLst/>
            <a:gdLst/>
            <a:ahLst/>
            <a:cxnLst/>
            <a:rect l="l" t="t" r="r" b="b"/>
            <a:pathLst>
              <a:path w="7354803" h="5848540">
                <a:moveTo>
                  <a:pt x="0" y="0"/>
                </a:moveTo>
                <a:lnTo>
                  <a:pt x="7354804" y="0"/>
                </a:lnTo>
                <a:lnTo>
                  <a:pt x="7354804" y="5848540"/>
                </a:lnTo>
                <a:lnTo>
                  <a:pt x="0" y="5848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TextBox 6"/>
          <p:cNvSpPr txBox="1"/>
          <p:nvPr/>
        </p:nvSpPr>
        <p:spPr>
          <a:xfrm>
            <a:off x="10027213" y="2091447"/>
            <a:ext cx="7305964" cy="1135657"/>
          </a:xfrm>
          <a:prstGeom prst="rect">
            <a:avLst/>
          </a:prstGeom>
        </p:spPr>
        <p:txBody>
          <a:bodyPr lIns="0" tIns="0" rIns="0" bIns="0" rtlCol="0" anchor="t">
            <a:spAutoFit/>
          </a:bodyPr>
          <a:lstStyle/>
          <a:p>
            <a:pPr>
              <a:lnSpc>
                <a:spcPts val="9329"/>
              </a:lnSpc>
            </a:pPr>
            <a:r>
              <a:rPr lang="en-US" sz="6664">
                <a:solidFill>
                  <a:srgbClr val="D55641"/>
                </a:solidFill>
                <a:latin typeface="DM Serif Display"/>
              </a:rPr>
              <a:t>Project Challenges</a:t>
            </a:r>
          </a:p>
        </p:txBody>
      </p:sp>
      <p:sp>
        <p:nvSpPr>
          <p:cNvPr id="7" name="TextBox 7"/>
          <p:cNvSpPr txBox="1"/>
          <p:nvPr/>
        </p:nvSpPr>
        <p:spPr>
          <a:xfrm>
            <a:off x="9921597" y="3589655"/>
            <a:ext cx="7517197" cy="3060065"/>
          </a:xfrm>
          <a:prstGeom prst="rect">
            <a:avLst/>
          </a:prstGeom>
        </p:spPr>
        <p:txBody>
          <a:bodyPr lIns="0" tIns="0" rIns="0" bIns="0" rtlCol="0" anchor="t">
            <a:spAutoFit/>
          </a:bodyPr>
          <a:lstStyle/>
          <a:p>
            <a:pPr marL="626112" lvl="1" indent="-313056">
              <a:lnSpc>
                <a:spcPts val="4060"/>
              </a:lnSpc>
              <a:buFont typeface="Arial"/>
              <a:buChar char="•"/>
            </a:pPr>
            <a:r>
              <a:rPr lang="en-US" sz="2900">
                <a:solidFill>
                  <a:srgbClr val="FFFFFF"/>
                </a:solidFill>
                <a:latin typeface="Montserrat Bold"/>
              </a:rPr>
              <a:t>LARGE DATASET</a:t>
            </a:r>
          </a:p>
          <a:p>
            <a:pPr marL="626112" lvl="1" indent="-313056">
              <a:lnSpc>
                <a:spcPts val="4060"/>
              </a:lnSpc>
              <a:buFont typeface="Arial"/>
              <a:buChar char="•"/>
            </a:pPr>
            <a:r>
              <a:rPr lang="en-US" sz="2900">
                <a:solidFill>
                  <a:srgbClr val="FFFFFF"/>
                </a:solidFill>
                <a:latin typeface="Montserrat Bold"/>
              </a:rPr>
              <a:t>DATA CLEANING</a:t>
            </a:r>
          </a:p>
          <a:p>
            <a:pPr marL="626112" lvl="1" indent="-313056">
              <a:lnSpc>
                <a:spcPts val="4060"/>
              </a:lnSpc>
              <a:buFont typeface="Arial"/>
              <a:buChar char="•"/>
            </a:pPr>
            <a:r>
              <a:rPr lang="en-US" sz="2900">
                <a:solidFill>
                  <a:srgbClr val="FFFFFF"/>
                </a:solidFill>
                <a:latin typeface="Montserrat Bold"/>
              </a:rPr>
              <a:t>JSON FILES</a:t>
            </a:r>
          </a:p>
          <a:p>
            <a:pPr marL="626112" lvl="1" indent="-313056">
              <a:lnSpc>
                <a:spcPts val="4060"/>
              </a:lnSpc>
              <a:buFont typeface="Arial"/>
              <a:buChar char="•"/>
            </a:pPr>
            <a:r>
              <a:rPr lang="en-US" sz="2900">
                <a:solidFill>
                  <a:srgbClr val="FFFFFF"/>
                </a:solidFill>
                <a:latin typeface="Montserrat Bold"/>
              </a:rPr>
              <a:t>PROCESSING AND STORAGE</a:t>
            </a:r>
          </a:p>
          <a:p>
            <a:pPr marL="626112" lvl="1" indent="-313056">
              <a:lnSpc>
                <a:spcPts val="4060"/>
              </a:lnSpc>
              <a:buFont typeface="Arial"/>
              <a:buChar char="•"/>
            </a:pPr>
            <a:r>
              <a:rPr lang="en-US" sz="2900">
                <a:solidFill>
                  <a:srgbClr val="FFFFFF"/>
                </a:solidFill>
                <a:latin typeface="Montserrat Bold"/>
              </a:rPr>
              <a:t>SPARK JOBS</a:t>
            </a:r>
          </a:p>
          <a:p>
            <a:pPr marL="626112" lvl="1" indent="-313056">
              <a:lnSpc>
                <a:spcPts val="4060"/>
              </a:lnSpc>
              <a:buFont typeface="Arial"/>
              <a:buChar char="•"/>
            </a:pPr>
            <a:r>
              <a:rPr lang="en-US" sz="2900">
                <a:solidFill>
                  <a:srgbClr val="FFFFFF"/>
                </a:solidFill>
                <a:latin typeface="Montserrat Bold"/>
              </a:rPr>
              <a:t>MAP REDUCE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827639" y="870259"/>
            <a:ext cx="8007618" cy="6944207"/>
          </a:xfrm>
          <a:custGeom>
            <a:avLst/>
            <a:gdLst/>
            <a:ahLst/>
            <a:cxnLst/>
            <a:rect l="l" t="t" r="r" b="b"/>
            <a:pathLst>
              <a:path w="8007618" h="6944207">
                <a:moveTo>
                  <a:pt x="0" y="0"/>
                </a:moveTo>
                <a:lnTo>
                  <a:pt x="8007618" y="0"/>
                </a:lnTo>
                <a:lnTo>
                  <a:pt x="8007618" y="6944207"/>
                </a:lnTo>
                <a:lnTo>
                  <a:pt x="0" y="6944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TextBox 3"/>
          <p:cNvSpPr txBox="1"/>
          <p:nvPr/>
        </p:nvSpPr>
        <p:spPr>
          <a:xfrm>
            <a:off x="9451440" y="2294197"/>
            <a:ext cx="6550972" cy="615381"/>
          </a:xfrm>
          <a:prstGeom prst="rect">
            <a:avLst/>
          </a:prstGeom>
        </p:spPr>
        <p:txBody>
          <a:bodyPr lIns="0" tIns="0" rIns="0" bIns="0" rtlCol="0" anchor="t">
            <a:spAutoFit/>
          </a:bodyPr>
          <a:lstStyle/>
          <a:p>
            <a:pPr>
              <a:lnSpc>
                <a:spcPts val="4456"/>
              </a:lnSpc>
            </a:pPr>
            <a:r>
              <a:rPr lang="en-US" sz="5064">
                <a:solidFill>
                  <a:srgbClr val="D55641"/>
                </a:solidFill>
                <a:latin typeface="DM Serif Display"/>
              </a:rPr>
              <a:t>Strategy &amp; Technology</a:t>
            </a:r>
          </a:p>
        </p:txBody>
      </p:sp>
      <p:sp>
        <p:nvSpPr>
          <p:cNvPr id="4" name="TextBox 4"/>
          <p:cNvSpPr txBox="1"/>
          <p:nvPr/>
        </p:nvSpPr>
        <p:spPr>
          <a:xfrm>
            <a:off x="9372392" y="3468100"/>
            <a:ext cx="7221471" cy="1957705"/>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FFFFFF"/>
                </a:solidFill>
                <a:latin typeface="Montserrat Bold"/>
              </a:rPr>
              <a:t>Cloud Notebooks</a:t>
            </a:r>
          </a:p>
          <a:p>
            <a:pPr marL="604523" lvl="1" indent="-302261">
              <a:lnSpc>
                <a:spcPts val="3920"/>
              </a:lnSpc>
              <a:buFont typeface="Arial"/>
              <a:buChar char="•"/>
            </a:pPr>
            <a:r>
              <a:rPr lang="en-US" sz="2800">
                <a:solidFill>
                  <a:srgbClr val="FFFFFF"/>
                </a:solidFill>
                <a:latin typeface="Montserrat Bold"/>
              </a:rPr>
              <a:t>Basic Exploratory Data Analysis</a:t>
            </a:r>
          </a:p>
          <a:p>
            <a:pPr marL="604523" lvl="1" indent="-302261">
              <a:lnSpc>
                <a:spcPts val="3920"/>
              </a:lnSpc>
              <a:buFont typeface="Arial"/>
              <a:buChar char="•"/>
            </a:pPr>
            <a:r>
              <a:rPr lang="en-US" sz="2800">
                <a:solidFill>
                  <a:srgbClr val="FFFFFF"/>
                </a:solidFill>
                <a:latin typeface="Montserrat Bold"/>
              </a:rPr>
              <a:t>Pin-pointing problem statement</a:t>
            </a:r>
          </a:p>
          <a:p>
            <a:pPr>
              <a:lnSpc>
                <a:spcPts val="3920"/>
              </a:lnSpc>
            </a:pPr>
            <a:endParaRPr lang="en-US" sz="2800">
              <a:solidFill>
                <a:srgbClr val="FFFFFF"/>
              </a:solidFill>
              <a:latin typeface="Montserrat Bold"/>
            </a:endParaRPr>
          </a:p>
        </p:txBody>
      </p:sp>
      <p:sp>
        <p:nvSpPr>
          <p:cNvPr id="5" name="Freeform 5"/>
          <p:cNvSpPr/>
          <p:nvPr/>
        </p:nvSpPr>
        <p:spPr>
          <a:xfrm>
            <a:off x="7530749" y="8669595"/>
            <a:ext cx="1766792" cy="2057400"/>
          </a:xfrm>
          <a:custGeom>
            <a:avLst/>
            <a:gdLst/>
            <a:ahLst/>
            <a:cxnLst/>
            <a:rect l="l" t="t" r="r" b="b"/>
            <a:pathLst>
              <a:path w="1766792" h="2057400">
                <a:moveTo>
                  <a:pt x="0" y="0"/>
                </a:moveTo>
                <a:lnTo>
                  <a:pt x="1766793" y="0"/>
                </a:lnTo>
                <a:lnTo>
                  <a:pt x="1766793"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6" name="Freeform 6"/>
          <p:cNvSpPr/>
          <p:nvPr/>
        </p:nvSpPr>
        <p:spPr>
          <a:xfrm>
            <a:off x="15710467" y="-158441"/>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7" name="TextBox 7"/>
          <p:cNvSpPr txBox="1"/>
          <p:nvPr/>
        </p:nvSpPr>
        <p:spPr>
          <a:xfrm>
            <a:off x="11058416" y="5856761"/>
            <a:ext cx="6630020" cy="1957705"/>
          </a:xfrm>
          <a:prstGeom prst="rect">
            <a:avLst/>
          </a:prstGeom>
        </p:spPr>
        <p:txBody>
          <a:bodyPr lIns="0" tIns="0" rIns="0" bIns="0" rtlCol="0" anchor="t">
            <a:spAutoFit/>
          </a:bodyPr>
          <a:lstStyle/>
          <a:p>
            <a:pPr marL="604523" lvl="1" indent="-302261">
              <a:lnSpc>
                <a:spcPts val="3920"/>
              </a:lnSpc>
              <a:buFont typeface="Arial"/>
              <a:buChar char="•"/>
            </a:pPr>
            <a:r>
              <a:rPr lang="en-US" sz="2800">
                <a:solidFill>
                  <a:srgbClr val="FFFFFF"/>
                </a:solidFill>
                <a:latin typeface="Montserrat Bold"/>
              </a:rPr>
              <a:t>Bigquery</a:t>
            </a:r>
          </a:p>
          <a:p>
            <a:pPr marL="604523" lvl="1" indent="-302261">
              <a:lnSpc>
                <a:spcPts val="3920"/>
              </a:lnSpc>
              <a:buFont typeface="Arial"/>
              <a:buChar char="•"/>
            </a:pPr>
            <a:r>
              <a:rPr lang="en-US" sz="2800">
                <a:solidFill>
                  <a:srgbClr val="FFFFFF"/>
                </a:solidFill>
                <a:latin typeface="Montserrat Bold"/>
              </a:rPr>
              <a:t>Dataproc</a:t>
            </a:r>
          </a:p>
          <a:p>
            <a:pPr marL="604523" lvl="1" indent="-302261">
              <a:lnSpc>
                <a:spcPts val="3920"/>
              </a:lnSpc>
              <a:buFont typeface="Arial"/>
              <a:buChar char="•"/>
            </a:pPr>
            <a:r>
              <a:rPr lang="en-US" sz="2800">
                <a:solidFill>
                  <a:srgbClr val="FFFFFF"/>
                </a:solidFill>
                <a:latin typeface="Montserrat Bold"/>
              </a:rPr>
              <a:t>Tableau</a:t>
            </a:r>
          </a:p>
          <a:p>
            <a:pPr marL="604523" lvl="1" indent="-302261">
              <a:lnSpc>
                <a:spcPts val="3920"/>
              </a:lnSpc>
              <a:buFont typeface="Arial"/>
              <a:buChar char="•"/>
            </a:pPr>
            <a:r>
              <a:rPr lang="en-US" sz="2800">
                <a:solidFill>
                  <a:srgbClr val="FFFFFF"/>
                </a:solidFill>
                <a:latin typeface="Montserrat Bold"/>
              </a:rPr>
              <a:t>PySpark &amp; MapReduce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9362921" y="2733194"/>
            <a:ext cx="8925079" cy="5213247"/>
          </a:xfrm>
          <a:custGeom>
            <a:avLst/>
            <a:gdLst/>
            <a:ahLst/>
            <a:cxnLst/>
            <a:rect l="l" t="t" r="r" b="b"/>
            <a:pathLst>
              <a:path w="8925079" h="5213247">
                <a:moveTo>
                  <a:pt x="0" y="0"/>
                </a:moveTo>
                <a:lnTo>
                  <a:pt x="8925079" y="0"/>
                </a:lnTo>
                <a:lnTo>
                  <a:pt x="8925079" y="5213248"/>
                </a:lnTo>
                <a:lnTo>
                  <a:pt x="0" y="5213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TextBox 3"/>
          <p:cNvSpPr txBox="1"/>
          <p:nvPr/>
        </p:nvSpPr>
        <p:spPr>
          <a:xfrm>
            <a:off x="647849" y="3192270"/>
            <a:ext cx="8106486" cy="2556675"/>
          </a:xfrm>
          <a:prstGeom prst="rect">
            <a:avLst/>
          </a:prstGeom>
        </p:spPr>
        <p:txBody>
          <a:bodyPr lIns="0" tIns="0" rIns="0" bIns="0" rtlCol="0" anchor="t">
            <a:spAutoFit/>
          </a:bodyPr>
          <a:lstStyle/>
          <a:p>
            <a:pPr algn="ctr">
              <a:lnSpc>
                <a:spcPts val="10280"/>
              </a:lnSpc>
            </a:pPr>
            <a:r>
              <a:rPr lang="en-US" sz="7343">
                <a:solidFill>
                  <a:srgbClr val="D55641"/>
                </a:solidFill>
                <a:latin typeface="DM Serif Display"/>
              </a:rPr>
              <a:t>Spark Jobs &amp; Map Reduce</a:t>
            </a:r>
          </a:p>
        </p:txBody>
      </p:sp>
      <p:sp>
        <p:nvSpPr>
          <p:cNvPr id="4" name="Freeform 4"/>
          <p:cNvSpPr/>
          <p:nvPr/>
        </p:nvSpPr>
        <p:spPr>
          <a:xfrm>
            <a:off x="4009519" y="85401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5" name="Freeform 5"/>
          <p:cNvSpPr/>
          <p:nvPr/>
        </p:nvSpPr>
        <p:spPr>
          <a:xfrm>
            <a:off x="15075544" y="-310525"/>
            <a:ext cx="1766792" cy="2057400"/>
          </a:xfrm>
          <a:custGeom>
            <a:avLst/>
            <a:gdLst/>
            <a:ahLst/>
            <a:cxnLst/>
            <a:rect l="l" t="t" r="r" b="b"/>
            <a:pathLst>
              <a:path w="1766792" h="2057400">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641"/>
        </a:solidFill>
        <a:effectLst/>
      </p:bgPr>
    </p:bg>
    <p:spTree>
      <p:nvGrpSpPr>
        <p:cNvPr id="1" name=""/>
        <p:cNvGrpSpPr/>
        <p:nvPr/>
      </p:nvGrpSpPr>
      <p:grpSpPr>
        <a:xfrm>
          <a:off x="0" y="0"/>
          <a:ext cx="0" cy="0"/>
          <a:chOff x="0" y="0"/>
          <a:chExt cx="0" cy="0"/>
        </a:xfrm>
      </p:grpSpPr>
      <p:sp>
        <p:nvSpPr>
          <p:cNvPr id="2" name="Freeform 2"/>
          <p:cNvSpPr/>
          <p:nvPr/>
        </p:nvSpPr>
        <p:spPr>
          <a:xfrm>
            <a:off x="762000" y="2057400"/>
            <a:ext cx="15697199" cy="8229600"/>
          </a:xfrm>
          <a:custGeom>
            <a:avLst/>
            <a:gdLst/>
            <a:ahLst/>
            <a:cxnLst/>
            <a:rect l="l" t="t" r="r" b="b"/>
            <a:pathLst>
              <a:path w="12703872" h="7140227">
                <a:moveTo>
                  <a:pt x="0" y="0"/>
                </a:moveTo>
                <a:lnTo>
                  <a:pt x="12703872" y="0"/>
                </a:lnTo>
                <a:lnTo>
                  <a:pt x="12703872" y="7140228"/>
                </a:lnTo>
                <a:lnTo>
                  <a:pt x="0" y="7140228"/>
                </a:lnTo>
                <a:lnTo>
                  <a:pt x="0" y="0"/>
                </a:lnTo>
                <a:close/>
              </a:path>
            </a:pathLst>
          </a:custGeom>
          <a:blipFill>
            <a:blip r:embed="rId2"/>
            <a:stretch>
              <a:fillRect/>
            </a:stretch>
          </a:blipFill>
        </p:spPr>
        <p:txBody>
          <a:bodyPr/>
          <a:lstStyle/>
          <a:p>
            <a:endParaRPr lang="en-CA"/>
          </a:p>
        </p:txBody>
      </p:sp>
      <p:sp>
        <p:nvSpPr>
          <p:cNvPr id="3" name="TextBox 3"/>
          <p:cNvSpPr txBox="1"/>
          <p:nvPr/>
        </p:nvSpPr>
        <p:spPr>
          <a:xfrm>
            <a:off x="451531" y="515156"/>
            <a:ext cx="17384937" cy="1897519"/>
          </a:xfrm>
          <a:prstGeom prst="rect">
            <a:avLst/>
          </a:prstGeom>
        </p:spPr>
        <p:txBody>
          <a:bodyPr lIns="0" tIns="0" rIns="0" bIns="0" rtlCol="0" anchor="t">
            <a:spAutoFit/>
          </a:bodyPr>
          <a:lstStyle/>
          <a:p>
            <a:pPr>
              <a:lnSpc>
                <a:spcPts val="4927"/>
              </a:lnSpc>
            </a:pPr>
            <a:r>
              <a:rPr lang="en-US" sz="3519">
                <a:solidFill>
                  <a:srgbClr val="FFFFFF"/>
                </a:solidFill>
                <a:latin typeface="DM Serif Display"/>
              </a:rPr>
              <a:t> The average review count for businesses in each category and the top 10 categories with the highest average review counts.</a:t>
            </a:r>
          </a:p>
          <a:p>
            <a:pPr>
              <a:lnSpc>
                <a:spcPts val="5347"/>
              </a:lnSpc>
            </a:pPr>
            <a:endParaRPr lang="en-US" sz="3519">
              <a:solidFill>
                <a:srgbClr val="FFFFFF"/>
              </a:solidFill>
              <a:latin typeface="DM Serif Displ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629</Words>
  <Application>Microsoft Office PowerPoint</Application>
  <PresentationFormat>Custom</PresentationFormat>
  <Paragraphs>60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DM Serif Display</vt:lpstr>
      <vt:lpstr>Montserrat Bold</vt:lpstr>
      <vt:lpstr>Calibri</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Beige Illustrative Business Pitch Deck Presentation</dc:title>
  <dc:creator>Owner</dc:creator>
  <cp:lastModifiedBy>Arun Kumar</cp:lastModifiedBy>
  <cp:revision>10</cp:revision>
  <dcterms:created xsi:type="dcterms:W3CDTF">2006-08-16T00:00:00Z</dcterms:created>
  <dcterms:modified xsi:type="dcterms:W3CDTF">2023-08-17T15:51:32Z</dcterms:modified>
  <dc:identifier>DAFrvPhKVgk</dc:identifier>
</cp:coreProperties>
</file>